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73" r:id="rId3"/>
    <p:sldId id="274" r:id="rId4"/>
    <p:sldId id="275" r:id="rId5"/>
    <p:sldId id="276" r:id="rId6"/>
    <p:sldId id="277" r:id="rId7"/>
    <p:sldId id="278" r:id="rId8"/>
    <p:sldId id="279" r:id="rId9"/>
    <p:sldId id="280" r:id="rId10"/>
    <p:sldId id="281" r:id="rId11"/>
    <p:sldId id="282" r:id="rId12"/>
    <p:sldId id="286" r:id="rId13"/>
    <p:sldId id="283" r:id="rId14"/>
    <p:sldId id="284" r:id="rId15"/>
    <p:sldId id="285" r:id="rId1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707" autoAdjust="0"/>
    <p:restoredTop sz="94660"/>
  </p:normalViewPr>
  <p:slideViewPr>
    <p:cSldViewPr snapToGrid="0">
      <p:cViewPr varScale="1">
        <p:scale>
          <a:sx n="83" d="100"/>
          <a:sy n="83" d="100"/>
        </p:scale>
        <p:origin x="653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00B0F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Les niveaux de langue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27438"/>
            <a:ext cx="9144000" cy="1655762"/>
          </a:xfrm>
        </p:spPr>
        <p:txBody>
          <a:bodyPr>
            <a:normAutofit/>
          </a:bodyPr>
          <a:lstStyle/>
          <a:p>
            <a:r>
              <a:rPr lang="fr-FR" sz="4400" dirty="0"/>
              <a:t>Semaine 2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DB8B872D-7A54-D44B-E4A6-ED3335AF9F6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220132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40921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6" name="Titre 3">
            <a:extLst>
              <a:ext uri="{FF2B5EF4-FFF2-40B4-BE49-F238E27FC236}">
                <a16:creationId xmlns:a16="http://schemas.microsoft.com/office/drawing/2014/main" id="{5C9DC5FD-2245-476F-B83B-6057B28552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4707" y="609599"/>
            <a:ext cx="10003818" cy="1902811"/>
          </a:xfrm>
        </p:spPr>
        <p:txBody>
          <a:bodyPr>
            <a:normAutofit/>
          </a:bodyPr>
          <a:lstStyle/>
          <a:p>
            <a:pPr algn="ctr"/>
            <a:r>
              <a:rPr lang="fr-FR" sz="4000" dirty="0"/>
              <a:t>ÉCRIS les mots DANS LA BONNE colonne</a:t>
            </a:r>
            <a:br>
              <a:rPr lang="fr-FR" dirty="0"/>
            </a:br>
            <a:br>
              <a:rPr lang="fr-FR" sz="2000" dirty="0"/>
            </a:br>
            <a:r>
              <a:rPr lang="fr-FR" sz="3200" cap="none" dirty="0"/>
              <a:t>la trouille – l’effroi – la peur</a:t>
            </a:r>
            <a:endParaRPr lang="fr-FR" sz="3100" cap="none" dirty="0">
              <a:solidFill>
                <a:srgbClr val="16BA9B"/>
              </a:solidFill>
            </a:endParaRPr>
          </a:p>
        </p:txBody>
      </p:sp>
      <p:graphicFrame>
        <p:nvGraphicFramePr>
          <p:cNvPr id="7" name="Espace réservé du contenu 6">
            <a:extLst>
              <a:ext uri="{FF2B5EF4-FFF2-40B4-BE49-F238E27FC236}">
                <a16:creationId xmlns:a16="http://schemas.microsoft.com/office/drawing/2014/main" id="{A60DC8A0-A6F5-46D7-A040-CB40E4CDFDA8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964707" y="2796497"/>
          <a:ext cx="10262586" cy="289037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20862">
                  <a:extLst>
                    <a:ext uri="{9D8B030D-6E8A-4147-A177-3AD203B41FA5}">
                      <a16:colId xmlns:a16="http://schemas.microsoft.com/office/drawing/2014/main" val="1525150364"/>
                    </a:ext>
                  </a:extLst>
                </a:gridCol>
                <a:gridCol w="3420862">
                  <a:extLst>
                    <a:ext uri="{9D8B030D-6E8A-4147-A177-3AD203B41FA5}">
                      <a16:colId xmlns:a16="http://schemas.microsoft.com/office/drawing/2014/main" val="3289720965"/>
                    </a:ext>
                  </a:extLst>
                </a:gridCol>
                <a:gridCol w="3420862">
                  <a:extLst>
                    <a:ext uri="{9D8B030D-6E8A-4147-A177-3AD203B41FA5}">
                      <a16:colId xmlns:a16="http://schemas.microsoft.com/office/drawing/2014/main" val="84723475"/>
                    </a:ext>
                  </a:extLst>
                </a:gridCol>
              </a:tblGrid>
              <a:tr h="434285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/>
                        <a:t>Langage soutenu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/>
                        <a:t>Langage courant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/>
                        <a:t>Langage familier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52054199"/>
                  </a:ext>
                </a:extLst>
              </a:tr>
              <a:tr h="882236">
                <a:tc>
                  <a:txBody>
                    <a:bodyPr/>
                    <a:lstStyle/>
                    <a:p>
                      <a:pPr marL="93980" marR="95885" algn="ctr">
                        <a:lnSpc>
                          <a:spcPct val="100000"/>
                        </a:lnSpc>
                      </a:pPr>
                      <a:endParaRPr sz="22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248920" marR="248920" algn="ctr">
                        <a:lnSpc>
                          <a:spcPct val="100000"/>
                        </a:lnSpc>
                      </a:pPr>
                      <a:endParaRPr sz="22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67005" marR="165100" indent="0" algn="ctr">
                        <a:lnSpc>
                          <a:spcPct val="100000"/>
                        </a:lnSpc>
                      </a:pPr>
                      <a:endParaRPr sz="22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950723971"/>
                  </a:ext>
                </a:extLst>
              </a:tr>
              <a:tr h="1550937">
                <a:tc>
                  <a:txBody>
                    <a:bodyPr/>
                    <a:lstStyle/>
                    <a:p>
                      <a:pPr marL="93980" marR="95885" algn="ctr">
                        <a:lnSpc>
                          <a:spcPct val="100000"/>
                        </a:lnSpc>
                      </a:pPr>
                      <a:endParaRPr sz="18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48920" marR="248920" algn="ctr">
                        <a:lnSpc>
                          <a:spcPct val="100000"/>
                        </a:lnSpc>
                      </a:pPr>
                      <a:endParaRPr sz="18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67005" marR="165100" indent="0" algn="ctr">
                        <a:lnSpc>
                          <a:spcPct val="100000"/>
                        </a:lnSpc>
                      </a:pPr>
                      <a:endParaRPr sz="18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775008384"/>
                  </a:ext>
                </a:extLst>
              </a:tr>
            </a:tbl>
          </a:graphicData>
        </a:graphic>
      </p:graphicFrame>
      <p:pic>
        <p:nvPicPr>
          <p:cNvPr id="10" name="Image 9">
            <a:extLst>
              <a:ext uri="{FF2B5EF4-FFF2-40B4-BE49-F238E27FC236}">
                <a16:creationId xmlns:a16="http://schemas.microsoft.com/office/drawing/2014/main" id="{CF781D6D-9163-40AC-BC9C-877CFE251F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29062" y="4241683"/>
            <a:ext cx="1246798" cy="1246798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1C5EA2EC-7452-4DB8-BCE3-D79C4260270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7760" y="4279583"/>
            <a:ext cx="1676479" cy="1208898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E43D9194-6E6A-4AD4-BB5D-F04757B093C1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14107" b="5138"/>
          <a:stretch/>
        </p:blipFill>
        <p:spPr>
          <a:xfrm>
            <a:off x="8691998" y="4161438"/>
            <a:ext cx="1789590" cy="1445187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97C281D9-E2AE-F2E6-1F64-9B352E0881A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85150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6" name="Titre 3">
            <a:extLst>
              <a:ext uri="{FF2B5EF4-FFF2-40B4-BE49-F238E27FC236}">
                <a16:creationId xmlns:a16="http://schemas.microsoft.com/office/drawing/2014/main" id="{35554230-BAC5-4AD5-87E5-BBDFC44D45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4707" y="609599"/>
            <a:ext cx="10003818" cy="1902811"/>
          </a:xfrm>
        </p:spPr>
        <p:txBody>
          <a:bodyPr>
            <a:normAutofit/>
          </a:bodyPr>
          <a:lstStyle/>
          <a:p>
            <a:pPr algn="ctr"/>
            <a:r>
              <a:rPr lang="fr-FR" sz="4000" dirty="0"/>
              <a:t>ÉCRIS les mots DANS LA BONNE colonne</a:t>
            </a:r>
            <a:br>
              <a:rPr lang="fr-FR" dirty="0"/>
            </a:br>
            <a:br>
              <a:rPr lang="fr-FR" sz="2000" dirty="0"/>
            </a:br>
            <a:r>
              <a:rPr lang="fr-FR" sz="3100" b="1" cap="none" dirty="0">
                <a:solidFill>
                  <a:srgbClr val="FF0000"/>
                </a:solidFill>
              </a:rPr>
              <a:t>Correction</a:t>
            </a:r>
            <a:endParaRPr lang="fr-FR" sz="3100" b="1" cap="none" dirty="0">
              <a:solidFill>
                <a:srgbClr val="16BA9B"/>
              </a:solidFill>
            </a:endParaRPr>
          </a:p>
        </p:txBody>
      </p:sp>
      <p:graphicFrame>
        <p:nvGraphicFramePr>
          <p:cNvPr id="7" name="Espace réservé du contenu 6">
            <a:extLst>
              <a:ext uri="{FF2B5EF4-FFF2-40B4-BE49-F238E27FC236}">
                <a16:creationId xmlns:a16="http://schemas.microsoft.com/office/drawing/2014/main" id="{2412BD5C-0742-4766-9592-1E6D373A3AA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86046135"/>
              </p:ext>
            </p:extLst>
          </p:nvPr>
        </p:nvGraphicFramePr>
        <p:xfrm>
          <a:off x="964707" y="2796497"/>
          <a:ext cx="10262586" cy="289037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20862">
                  <a:extLst>
                    <a:ext uri="{9D8B030D-6E8A-4147-A177-3AD203B41FA5}">
                      <a16:colId xmlns:a16="http://schemas.microsoft.com/office/drawing/2014/main" val="1525150364"/>
                    </a:ext>
                  </a:extLst>
                </a:gridCol>
                <a:gridCol w="3420862">
                  <a:extLst>
                    <a:ext uri="{9D8B030D-6E8A-4147-A177-3AD203B41FA5}">
                      <a16:colId xmlns:a16="http://schemas.microsoft.com/office/drawing/2014/main" val="3289720965"/>
                    </a:ext>
                  </a:extLst>
                </a:gridCol>
                <a:gridCol w="3420862">
                  <a:extLst>
                    <a:ext uri="{9D8B030D-6E8A-4147-A177-3AD203B41FA5}">
                      <a16:colId xmlns:a16="http://schemas.microsoft.com/office/drawing/2014/main" val="84723475"/>
                    </a:ext>
                  </a:extLst>
                </a:gridCol>
              </a:tblGrid>
              <a:tr h="434285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/>
                        <a:t>Langage soutenu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/>
                        <a:t>Langage courant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/>
                        <a:t>Langage familier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52054199"/>
                  </a:ext>
                </a:extLst>
              </a:tr>
              <a:tr h="882236">
                <a:tc>
                  <a:txBody>
                    <a:bodyPr/>
                    <a:lstStyle/>
                    <a:p>
                      <a:pPr marL="93980" marR="95885" algn="ctr">
                        <a:lnSpc>
                          <a:spcPct val="100000"/>
                        </a:lnSpc>
                      </a:pPr>
                      <a:r>
                        <a:rPr lang="fr-FR" sz="2800" cap="none" dirty="0">
                          <a:solidFill>
                            <a:srgbClr val="FF0000"/>
                          </a:solidFill>
                        </a:rPr>
                        <a:t>l’effroi</a:t>
                      </a:r>
                      <a:endParaRPr sz="2400" dirty="0">
                        <a:solidFill>
                          <a:srgbClr val="FF0000"/>
                        </a:solidFill>
                        <a:latin typeface="Trebuchet MS"/>
                        <a:cs typeface="Trebuchet M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248920" marR="248920" algn="ctr">
                        <a:lnSpc>
                          <a:spcPct val="100000"/>
                        </a:lnSpc>
                      </a:pPr>
                      <a:r>
                        <a:rPr lang="fr-FR" sz="2800" cap="none" dirty="0">
                          <a:solidFill>
                            <a:srgbClr val="FF0000"/>
                          </a:solidFill>
                        </a:rPr>
                        <a:t>la peur</a:t>
                      </a:r>
                      <a:endParaRPr sz="2400" dirty="0">
                        <a:solidFill>
                          <a:srgbClr val="FF0000"/>
                        </a:solidFill>
                        <a:latin typeface="Trebuchet MS"/>
                        <a:cs typeface="Trebuchet M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67005" marR="165100" indent="0" algn="ctr">
                        <a:lnSpc>
                          <a:spcPct val="100000"/>
                        </a:lnSpc>
                      </a:pPr>
                      <a:r>
                        <a:rPr lang="fr-FR" sz="2800" cap="none" dirty="0">
                          <a:solidFill>
                            <a:srgbClr val="FF0000"/>
                          </a:solidFill>
                        </a:rPr>
                        <a:t>la trouille </a:t>
                      </a:r>
                      <a:endParaRPr sz="2400" dirty="0">
                        <a:solidFill>
                          <a:srgbClr val="FF0000"/>
                        </a:solidFill>
                        <a:latin typeface="Trebuchet MS"/>
                        <a:cs typeface="Trebuchet MS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950723971"/>
                  </a:ext>
                </a:extLst>
              </a:tr>
              <a:tr h="1550937">
                <a:tc>
                  <a:txBody>
                    <a:bodyPr/>
                    <a:lstStyle/>
                    <a:p>
                      <a:pPr marL="93980" marR="95885" algn="ctr">
                        <a:lnSpc>
                          <a:spcPct val="100000"/>
                        </a:lnSpc>
                      </a:pPr>
                      <a:endParaRPr sz="18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48920" marR="248920" algn="ctr">
                        <a:lnSpc>
                          <a:spcPct val="100000"/>
                        </a:lnSpc>
                      </a:pPr>
                      <a:endParaRPr sz="18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67005" marR="165100" indent="0" algn="ctr">
                        <a:lnSpc>
                          <a:spcPct val="100000"/>
                        </a:lnSpc>
                      </a:pPr>
                      <a:endParaRPr sz="18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775008384"/>
                  </a:ext>
                </a:extLst>
              </a:tr>
            </a:tbl>
          </a:graphicData>
        </a:graphic>
      </p:graphicFrame>
      <p:pic>
        <p:nvPicPr>
          <p:cNvPr id="10" name="Image 9">
            <a:extLst>
              <a:ext uri="{FF2B5EF4-FFF2-40B4-BE49-F238E27FC236}">
                <a16:creationId xmlns:a16="http://schemas.microsoft.com/office/drawing/2014/main" id="{0C18FEF9-7054-4476-83BC-469385AF0C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29062" y="4241683"/>
            <a:ext cx="1246798" cy="1246798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120D712D-EBA6-4153-9DF0-F17E1B7AA0D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7760" y="4279583"/>
            <a:ext cx="1676479" cy="1208898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463ACF93-0958-45B4-8ED6-3E46480A58BC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14107" b="5138"/>
          <a:stretch/>
        </p:blipFill>
        <p:spPr>
          <a:xfrm>
            <a:off x="8691998" y="4161438"/>
            <a:ext cx="1789590" cy="1445187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03CEBDE1-73CF-6E04-DB36-91FAF14721A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918453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6" name="Titre 3">
            <a:extLst>
              <a:ext uri="{FF2B5EF4-FFF2-40B4-BE49-F238E27FC236}">
                <a16:creationId xmlns:a16="http://schemas.microsoft.com/office/drawing/2014/main" id="{369E20C4-5425-453B-BE4F-D7962F6947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4707" y="609599"/>
            <a:ext cx="10003818" cy="1902811"/>
          </a:xfrm>
        </p:spPr>
        <p:txBody>
          <a:bodyPr>
            <a:normAutofit/>
          </a:bodyPr>
          <a:lstStyle/>
          <a:p>
            <a:pPr algn="ctr"/>
            <a:r>
              <a:rPr lang="fr-FR" sz="4000" dirty="0"/>
              <a:t>ÉCRIS les mots DANS LA BONNE colonne</a:t>
            </a:r>
            <a:br>
              <a:rPr lang="fr-FR" dirty="0"/>
            </a:br>
            <a:br>
              <a:rPr lang="fr-FR" sz="2000" dirty="0"/>
            </a:br>
            <a:r>
              <a:rPr lang="fr-FR" sz="3200" cap="none" dirty="0"/>
              <a:t>se </a:t>
            </a:r>
            <a:r>
              <a:rPr lang="fr-FR" sz="3200" cap="none" dirty="0" err="1"/>
              <a:t>friter</a:t>
            </a:r>
            <a:r>
              <a:rPr lang="fr-FR" sz="3200" cap="none" dirty="0"/>
              <a:t> – se quereller – se disputer</a:t>
            </a:r>
            <a:endParaRPr lang="fr-FR" sz="3100" cap="none" dirty="0">
              <a:solidFill>
                <a:srgbClr val="16BA9B"/>
              </a:solidFill>
            </a:endParaRPr>
          </a:p>
        </p:txBody>
      </p:sp>
      <p:graphicFrame>
        <p:nvGraphicFramePr>
          <p:cNvPr id="7" name="Espace réservé du contenu 6">
            <a:extLst>
              <a:ext uri="{FF2B5EF4-FFF2-40B4-BE49-F238E27FC236}">
                <a16:creationId xmlns:a16="http://schemas.microsoft.com/office/drawing/2014/main" id="{90124AFE-870E-4E87-98F3-F90AC7661396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964707" y="2796497"/>
          <a:ext cx="10262586" cy="289037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20862">
                  <a:extLst>
                    <a:ext uri="{9D8B030D-6E8A-4147-A177-3AD203B41FA5}">
                      <a16:colId xmlns:a16="http://schemas.microsoft.com/office/drawing/2014/main" val="1525150364"/>
                    </a:ext>
                  </a:extLst>
                </a:gridCol>
                <a:gridCol w="3420862">
                  <a:extLst>
                    <a:ext uri="{9D8B030D-6E8A-4147-A177-3AD203B41FA5}">
                      <a16:colId xmlns:a16="http://schemas.microsoft.com/office/drawing/2014/main" val="3289720965"/>
                    </a:ext>
                  </a:extLst>
                </a:gridCol>
                <a:gridCol w="3420862">
                  <a:extLst>
                    <a:ext uri="{9D8B030D-6E8A-4147-A177-3AD203B41FA5}">
                      <a16:colId xmlns:a16="http://schemas.microsoft.com/office/drawing/2014/main" val="84723475"/>
                    </a:ext>
                  </a:extLst>
                </a:gridCol>
              </a:tblGrid>
              <a:tr h="434285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/>
                        <a:t>Langage soutenu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/>
                        <a:t>Langage courant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/>
                        <a:t>Langage familier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52054199"/>
                  </a:ext>
                </a:extLst>
              </a:tr>
              <a:tr h="882236">
                <a:tc>
                  <a:txBody>
                    <a:bodyPr/>
                    <a:lstStyle/>
                    <a:p>
                      <a:pPr marL="93980" marR="95885" algn="ctr">
                        <a:lnSpc>
                          <a:spcPct val="100000"/>
                        </a:lnSpc>
                      </a:pPr>
                      <a:endParaRPr sz="22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248920" marR="248920" algn="ctr">
                        <a:lnSpc>
                          <a:spcPct val="100000"/>
                        </a:lnSpc>
                      </a:pPr>
                      <a:endParaRPr sz="22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67005" marR="165100" indent="0" algn="ctr">
                        <a:lnSpc>
                          <a:spcPct val="100000"/>
                        </a:lnSpc>
                      </a:pPr>
                      <a:endParaRPr sz="22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950723971"/>
                  </a:ext>
                </a:extLst>
              </a:tr>
              <a:tr h="1550937">
                <a:tc>
                  <a:txBody>
                    <a:bodyPr/>
                    <a:lstStyle/>
                    <a:p>
                      <a:pPr marL="93980" marR="95885" algn="ctr">
                        <a:lnSpc>
                          <a:spcPct val="100000"/>
                        </a:lnSpc>
                      </a:pPr>
                      <a:endParaRPr sz="18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48920" marR="248920" algn="ctr">
                        <a:lnSpc>
                          <a:spcPct val="100000"/>
                        </a:lnSpc>
                      </a:pPr>
                      <a:endParaRPr sz="18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67005" marR="165100" indent="0" algn="ctr">
                        <a:lnSpc>
                          <a:spcPct val="100000"/>
                        </a:lnSpc>
                      </a:pPr>
                      <a:endParaRPr sz="18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775008384"/>
                  </a:ext>
                </a:extLst>
              </a:tr>
            </a:tbl>
          </a:graphicData>
        </a:graphic>
      </p:graphicFrame>
      <p:pic>
        <p:nvPicPr>
          <p:cNvPr id="10" name="Image 9">
            <a:extLst>
              <a:ext uri="{FF2B5EF4-FFF2-40B4-BE49-F238E27FC236}">
                <a16:creationId xmlns:a16="http://schemas.microsoft.com/office/drawing/2014/main" id="{BA540990-11E2-4632-B1AB-36A0EFB7A42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29062" y="4241683"/>
            <a:ext cx="1246798" cy="1246798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740B8BB6-AE59-4659-A90C-1CEBCA2EC77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7760" y="4279583"/>
            <a:ext cx="1676479" cy="1208898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306F4ECB-B79A-4342-85F0-7D4532EFB406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14107" b="5138"/>
          <a:stretch/>
        </p:blipFill>
        <p:spPr>
          <a:xfrm>
            <a:off x="8691998" y="4161438"/>
            <a:ext cx="1789590" cy="1445187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87D766AC-D452-5369-0DCF-1397C223A3F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613015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6" name="Titre 3">
            <a:extLst>
              <a:ext uri="{FF2B5EF4-FFF2-40B4-BE49-F238E27FC236}">
                <a16:creationId xmlns:a16="http://schemas.microsoft.com/office/drawing/2014/main" id="{7998D960-A69B-4E72-95DF-3486C1812E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4707" y="609599"/>
            <a:ext cx="10003818" cy="1902811"/>
          </a:xfrm>
        </p:spPr>
        <p:txBody>
          <a:bodyPr>
            <a:normAutofit/>
          </a:bodyPr>
          <a:lstStyle/>
          <a:p>
            <a:pPr algn="ctr"/>
            <a:r>
              <a:rPr lang="fr-FR" sz="4000" dirty="0"/>
              <a:t>ÉCRIS les mots DANS LA BONNE colonne</a:t>
            </a:r>
            <a:br>
              <a:rPr lang="fr-FR" dirty="0"/>
            </a:br>
            <a:br>
              <a:rPr lang="fr-FR" sz="2000" dirty="0"/>
            </a:br>
            <a:r>
              <a:rPr kumimoji="0" lang="fr-FR" sz="3200" b="1" i="0" u="none" strike="noStrike" kern="1200" cap="none" spc="0" normalizeH="0" baseline="0" noProof="0" dirty="0">
                <a:ln w="3175" cmpd="sng">
                  <a:noFill/>
                </a:ln>
                <a:solidFill>
                  <a:srgbClr val="FF0000"/>
                </a:solidFill>
                <a:effectLst>
                  <a:glow rad="38100">
                    <a:prstClr val="black">
                      <a:lumMod val="65000"/>
                      <a:lumOff val="35000"/>
                      <a:alpha val="40000"/>
                    </a:prstClr>
                  </a:glow>
                </a:effectLst>
                <a:uLnTx/>
                <a:uFillTx/>
                <a:latin typeface="Century Gothic" panose="020B0502020202020204"/>
                <a:ea typeface="+mj-ea"/>
                <a:cs typeface="+mj-cs"/>
              </a:rPr>
              <a:t>Correction</a:t>
            </a:r>
            <a:r>
              <a:rPr lang="fr-FR" sz="3200" b="1" cap="none" dirty="0"/>
              <a:t> </a:t>
            </a:r>
            <a:endParaRPr lang="fr-FR" sz="3100" b="1" cap="none" dirty="0">
              <a:solidFill>
                <a:srgbClr val="16BA9B"/>
              </a:solidFill>
            </a:endParaRPr>
          </a:p>
        </p:txBody>
      </p:sp>
      <p:graphicFrame>
        <p:nvGraphicFramePr>
          <p:cNvPr id="7" name="Espace réservé du contenu 6">
            <a:extLst>
              <a:ext uri="{FF2B5EF4-FFF2-40B4-BE49-F238E27FC236}">
                <a16:creationId xmlns:a16="http://schemas.microsoft.com/office/drawing/2014/main" id="{34151EBE-2059-435B-A80F-8F24B81A49F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24010707"/>
              </p:ext>
            </p:extLst>
          </p:nvPr>
        </p:nvGraphicFramePr>
        <p:xfrm>
          <a:off x="964707" y="2796497"/>
          <a:ext cx="10262586" cy="289037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20862">
                  <a:extLst>
                    <a:ext uri="{9D8B030D-6E8A-4147-A177-3AD203B41FA5}">
                      <a16:colId xmlns:a16="http://schemas.microsoft.com/office/drawing/2014/main" val="1525150364"/>
                    </a:ext>
                  </a:extLst>
                </a:gridCol>
                <a:gridCol w="3420862">
                  <a:extLst>
                    <a:ext uri="{9D8B030D-6E8A-4147-A177-3AD203B41FA5}">
                      <a16:colId xmlns:a16="http://schemas.microsoft.com/office/drawing/2014/main" val="3289720965"/>
                    </a:ext>
                  </a:extLst>
                </a:gridCol>
                <a:gridCol w="3420862">
                  <a:extLst>
                    <a:ext uri="{9D8B030D-6E8A-4147-A177-3AD203B41FA5}">
                      <a16:colId xmlns:a16="http://schemas.microsoft.com/office/drawing/2014/main" val="84723475"/>
                    </a:ext>
                  </a:extLst>
                </a:gridCol>
              </a:tblGrid>
              <a:tr h="434285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/>
                        <a:t>Langage soutenu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/>
                        <a:t>Langage courant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/>
                        <a:t>Langage familier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52054199"/>
                  </a:ext>
                </a:extLst>
              </a:tr>
              <a:tr h="882236">
                <a:tc>
                  <a:txBody>
                    <a:bodyPr/>
                    <a:lstStyle/>
                    <a:p>
                      <a:pPr marL="93980" marR="95885" algn="ctr">
                        <a:lnSpc>
                          <a:spcPct val="100000"/>
                        </a:lnSpc>
                      </a:pPr>
                      <a:r>
                        <a:rPr lang="fr-FR" sz="2800" cap="none" dirty="0">
                          <a:solidFill>
                            <a:srgbClr val="FF0000"/>
                          </a:solidFill>
                        </a:rPr>
                        <a:t>se quereller </a:t>
                      </a:r>
                      <a:endParaRPr sz="2400" dirty="0">
                        <a:solidFill>
                          <a:srgbClr val="FF0000"/>
                        </a:solidFill>
                        <a:latin typeface="Trebuchet MS"/>
                        <a:cs typeface="Trebuchet M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248920" marR="248920" algn="ctr">
                        <a:lnSpc>
                          <a:spcPct val="100000"/>
                        </a:lnSpc>
                      </a:pPr>
                      <a:r>
                        <a:rPr lang="fr-FR" sz="2800" cap="none" dirty="0">
                          <a:solidFill>
                            <a:srgbClr val="FF0000"/>
                          </a:solidFill>
                        </a:rPr>
                        <a:t>se disputer</a:t>
                      </a:r>
                      <a:endParaRPr sz="2400" dirty="0">
                        <a:solidFill>
                          <a:srgbClr val="FF0000"/>
                        </a:solidFill>
                        <a:latin typeface="Trebuchet MS"/>
                        <a:cs typeface="Trebuchet M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67005" marR="165100" indent="0" algn="ctr">
                        <a:lnSpc>
                          <a:spcPct val="100000"/>
                        </a:lnSpc>
                      </a:pPr>
                      <a:r>
                        <a:rPr lang="fr-FR" sz="2800" cap="none" dirty="0">
                          <a:solidFill>
                            <a:srgbClr val="FF0000"/>
                          </a:solidFill>
                        </a:rPr>
                        <a:t>se </a:t>
                      </a:r>
                      <a:r>
                        <a:rPr lang="fr-FR" sz="2800" cap="none" dirty="0" err="1">
                          <a:solidFill>
                            <a:srgbClr val="FF0000"/>
                          </a:solidFill>
                        </a:rPr>
                        <a:t>friter</a:t>
                      </a:r>
                      <a:r>
                        <a:rPr lang="fr-FR" sz="2800" cap="none" dirty="0">
                          <a:solidFill>
                            <a:srgbClr val="FF0000"/>
                          </a:solidFill>
                        </a:rPr>
                        <a:t> </a:t>
                      </a:r>
                      <a:endParaRPr sz="2400" dirty="0">
                        <a:solidFill>
                          <a:srgbClr val="FF0000"/>
                        </a:solidFill>
                        <a:latin typeface="Trebuchet MS"/>
                        <a:cs typeface="Trebuchet MS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950723971"/>
                  </a:ext>
                </a:extLst>
              </a:tr>
              <a:tr h="1550937">
                <a:tc>
                  <a:txBody>
                    <a:bodyPr/>
                    <a:lstStyle/>
                    <a:p>
                      <a:pPr marL="93980" marR="95885" algn="ctr">
                        <a:lnSpc>
                          <a:spcPct val="100000"/>
                        </a:lnSpc>
                      </a:pPr>
                      <a:endParaRPr sz="18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48920" marR="248920" algn="ctr">
                        <a:lnSpc>
                          <a:spcPct val="100000"/>
                        </a:lnSpc>
                      </a:pPr>
                      <a:endParaRPr sz="18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67005" marR="165100" indent="0" algn="ctr">
                        <a:lnSpc>
                          <a:spcPct val="100000"/>
                        </a:lnSpc>
                      </a:pPr>
                      <a:endParaRPr sz="18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775008384"/>
                  </a:ext>
                </a:extLst>
              </a:tr>
            </a:tbl>
          </a:graphicData>
        </a:graphic>
      </p:graphicFrame>
      <p:pic>
        <p:nvPicPr>
          <p:cNvPr id="10" name="Image 9">
            <a:extLst>
              <a:ext uri="{FF2B5EF4-FFF2-40B4-BE49-F238E27FC236}">
                <a16:creationId xmlns:a16="http://schemas.microsoft.com/office/drawing/2014/main" id="{5DEE611E-9F90-4A95-A366-606AF7B5019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29062" y="4241683"/>
            <a:ext cx="1246798" cy="1246798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0954C66B-B0CB-4FD6-B465-49C5695C723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7760" y="4279583"/>
            <a:ext cx="1676479" cy="1208898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E69D6D7E-64D1-40F7-9903-9935B8218456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14107" b="5138"/>
          <a:stretch/>
        </p:blipFill>
        <p:spPr>
          <a:xfrm>
            <a:off x="8691998" y="4161438"/>
            <a:ext cx="1789590" cy="1445187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78FCA846-D03C-3D53-017A-9E53FD304E4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461759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6" name="Titre 3">
            <a:extLst>
              <a:ext uri="{FF2B5EF4-FFF2-40B4-BE49-F238E27FC236}">
                <a16:creationId xmlns:a16="http://schemas.microsoft.com/office/drawing/2014/main" id="{B095F124-DF79-4860-B4D4-9A2CFC241F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4707" y="609599"/>
            <a:ext cx="10003818" cy="1902811"/>
          </a:xfrm>
        </p:spPr>
        <p:txBody>
          <a:bodyPr>
            <a:normAutofit/>
          </a:bodyPr>
          <a:lstStyle/>
          <a:p>
            <a:pPr algn="ctr"/>
            <a:r>
              <a:rPr lang="fr-FR" sz="4000" dirty="0"/>
              <a:t>ÉCRIS les mots DANS LA BONNE colonne</a:t>
            </a:r>
            <a:br>
              <a:rPr lang="fr-FR" dirty="0"/>
            </a:br>
            <a:br>
              <a:rPr lang="fr-FR" sz="2000" dirty="0"/>
            </a:br>
            <a:r>
              <a:rPr lang="fr-FR" sz="3200" cap="none" dirty="0"/>
              <a:t>un travail – une tâche – un boulot</a:t>
            </a:r>
            <a:endParaRPr lang="fr-FR" sz="3100" cap="none" dirty="0">
              <a:solidFill>
                <a:srgbClr val="16BA9B"/>
              </a:solidFill>
            </a:endParaRPr>
          </a:p>
        </p:txBody>
      </p:sp>
      <p:graphicFrame>
        <p:nvGraphicFramePr>
          <p:cNvPr id="7" name="Espace réservé du contenu 6">
            <a:extLst>
              <a:ext uri="{FF2B5EF4-FFF2-40B4-BE49-F238E27FC236}">
                <a16:creationId xmlns:a16="http://schemas.microsoft.com/office/drawing/2014/main" id="{E6F26039-CC50-4EC3-8DB0-5B6F34C9845E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964707" y="2796497"/>
          <a:ext cx="10262586" cy="289037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20862">
                  <a:extLst>
                    <a:ext uri="{9D8B030D-6E8A-4147-A177-3AD203B41FA5}">
                      <a16:colId xmlns:a16="http://schemas.microsoft.com/office/drawing/2014/main" val="1525150364"/>
                    </a:ext>
                  </a:extLst>
                </a:gridCol>
                <a:gridCol w="3420862">
                  <a:extLst>
                    <a:ext uri="{9D8B030D-6E8A-4147-A177-3AD203B41FA5}">
                      <a16:colId xmlns:a16="http://schemas.microsoft.com/office/drawing/2014/main" val="3289720965"/>
                    </a:ext>
                  </a:extLst>
                </a:gridCol>
                <a:gridCol w="3420862">
                  <a:extLst>
                    <a:ext uri="{9D8B030D-6E8A-4147-A177-3AD203B41FA5}">
                      <a16:colId xmlns:a16="http://schemas.microsoft.com/office/drawing/2014/main" val="84723475"/>
                    </a:ext>
                  </a:extLst>
                </a:gridCol>
              </a:tblGrid>
              <a:tr h="434285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/>
                        <a:t>Langage soutenu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/>
                        <a:t>Langage courant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/>
                        <a:t>Langage familier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52054199"/>
                  </a:ext>
                </a:extLst>
              </a:tr>
              <a:tr h="882236">
                <a:tc>
                  <a:txBody>
                    <a:bodyPr/>
                    <a:lstStyle/>
                    <a:p>
                      <a:pPr marL="93980" marR="95885" algn="ctr">
                        <a:lnSpc>
                          <a:spcPct val="100000"/>
                        </a:lnSpc>
                      </a:pPr>
                      <a:endParaRPr sz="22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248920" marR="248920" algn="ctr">
                        <a:lnSpc>
                          <a:spcPct val="100000"/>
                        </a:lnSpc>
                      </a:pPr>
                      <a:endParaRPr sz="22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67005" marR="165100" indent="0" algn="ctr">
                        <a:lnSpc>
                          <a:spcPct val="100000"/>
                        </a:lnSpc>
                      </a:pPr>
                      <a:endParaRPr sz="22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950723971"/>
                  </a:ext>
                </a:extLst>
              </a:tr>
              <a:tr h="1550937">
                <a:tc>
                  <a:txBody>
                    <a:bodyPr/>
                    <a:lstStyle/>
                    <a:p>
                      <a:pPr marL="93980" marR="95885" algn="ctr">
                        <a:lnSpc>
                          <a:spcPct val="100000"/>
                        </a:lnSpc>
                      </a:pPr>
                      <a:endParaRPr sz="18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48920" marR="248920" algn="ctr">
                        <a:lnSpc>
                          <a:spcPct val="100000"/>
                        </a:lnSpc>
                      </a:pPr>
                      <a:endParaRPr sz="18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67005" marR="165100" indent="0" algn="ctr">
                        <a:lnSpc>
                          <a:spcPct val="100000"/>
                        </a:lnSpc>
                      </a:pPr>
                      <a:endParaRPr sz="18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775008384"/>
                  </a:ext>
                </a:extLst>
              </a:tr>
            </a:tbl>
          </a:graphicData>
        </a:graphic>
      </p:graphicFrame>
      <p:pic>
        <p:nvPicPr>
          <p:cNvPr id="10" name="Image 9">
            <a:extLst>
              <a:ext uri="{FF2B5EF4-FFF2-40B4-BE49-F238E27FC236}">
                <a16:creationId xmlns:a16="http://schemas.microsoft.com/office/drawing/2014/main" id="{2A926F2F-3465-4415-AE9F-D8DDD7DE56E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29062" y="4241683"/>
            <a:ext cx="1246798" cy="1246798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F2CF7097-141F-4DE5-A7D4-23283EEFEFA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7760" y="4279583"/>
            <a:ext cx="1676479" cy="1208898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1F36AF83-72C8-487E-9B2D-78581F503876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14107" b="5138"/>
          <a:stretch/>
        </p:blipFill>
        <p:spPr>
          <a:xfrm>
            <a:off x="8691998" y="4161438"/>
            <a:ext cx="1789590" cy="1445187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E57CB4E4-D3BF-5F97-01C0-98B5D568754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046563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6" name="Titre 3">
            <a:extLst>
              <a:ext uri="{FF2B5EF4-FFF2-40B4-BE49-F238E27FC236}">
                <a16:creationId xmlns:a16="http://schemas.microsoft.com/office/drawing/2014/main" id="{ABA1A28B-95C0-465C-BBB6-A29EB33698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4707" y="609599"/>
            <a:ext cx="10003818" cy="1902811"/>
          </a:xfrm>
        </p:spPr>
        <p:txBody>
          <a:bodyPr>
            <a:normAutofit/>
          </a:bodyPr>
          <a:lstStyle/>
          <a:p>
            <a:pPr algn="ctr"/>
            <a:r>
              <a:rPr lang="fr-FR" sz="4000" dirty="0"/>
              <a:t>ÉCRIS les mots DANS LA BONNE colonne</a:t>
            </a:r>
            <a:br>
              <a:rPr lang="fr-FR" dirty="0"/>
            </a:br>
            <a:br>
              <a:rPr lang="fr-FR" sz="2000" dirty="0"/>
            </a:br>
            <a:r>
              <a:rPr lang="fr-FR" sz="3200" b="1" cap="none" dirty="0">
                <a:solidFill>
                  <a:srgbClr val="FF0000"/>
                </a:solidFill>
              </a:rPr>
              <a:t>Correction</a:t>
            </a:r>
            <a:r>
              <a:rPr lang="fr-FR" sz="3200" b="1" cap="none" dirty="0"/>
              <a:t> </a:t>
            </a:r>
            <a:endParaRPr lang="fr-FR" sz="3100" b="1" cap="none" dirty="0">
              <a:solidFill>
                <a:srgbClr val="16BA9B"/>
              </a:solidFill>
            </a:endParaRPr>
          </a:p>
        </p:txBody>
      </p:sp>
      <p:graphicFrame>
        <p:nvGraphicFramePr>
          <p:cNvPr id="7" name="Espace réservé du contenu 6">
            <a:extLst>
              <a:ext uri="{FF2B5EF4-FFF2-40B4-BE49-F238E27FC236}">
                <a16:creationId xmlns:a16="http://schemas.microsoft.com/office/drawing/2014/main" id="{A32950C3-F203-4AD7-BD41-798CD49B3CF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81053699"/>
              </p:ext>
            </p:extLst>
          </p:nvPr>
        </p:nvGraphicFramePr>
        <p:xfrm>
          <a:off x="964707" y="2796497"/>
          <a:ext cx="10262586" cy="289037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20862">
                  <a:extLst>
                    <a:ext uri="{9D8B030D-6E8A-4147-A177-3AD203B41FA5}">
                      <a16:colId xmlns:a16="http://schemas.microsoft.com/office/drawing/2014/main" val="1525150364"/>
                    </a:ext>
                  </a:extLst>
                </a:gridCol>
                <a:gridCol w="3420862">
                  <a:extLst>
                    <a:ext uri="{9D8B030D-6E8A-4147-A177-3AD203B41FA5}">
                      <a16:colId xmlns:a16="http://schemas.microsoft.com/office/drawing/2014/main" val="3289720965"/>
                    </a:ext>
                  </a:extLst>
                </a:gridCol>
                <a:gridCol w="3420862">
                  <a:extLst>
                    <a:ext uri="{9D8B030D-6E8A-4147-A177-3AD203B41FA5}">
                      <a16:colId xmlns:a16="http://schemas.microsoft.com/office/drawing/2014/main" val="84723475"/>
                    </a:ext>
                  </a:extLst>
                </a:gridCol>
              </a:tblGrid>
              <a:tr h="434285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/>
                        <a:t>Langage soutenu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/>
                        <a:t>Langage courant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/>
                        <a:t>Langage familier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52054199"/>
                  </a:ext>
                </a:extLst>
              </a:tr>
              <a:tr h="882236">
                <a:tc>
                  <a:txBody>
                    <a:bodyPr/>
                    <a:lstStyle/>
                    <a:p>
                      <a:pPr marL="93980" marR="95885" algn="ctr">
                        <a:lnSpc>
                          <a:spcPct val="100000"/>
                        </a:lnSpc>
                      </a:pPr>
                      <a:r>
                        <a:rPr lang="fr-FR" sz="2800" cap="none" dirty="0">
                          <a:solidFill>
                            <a:srgbClr val="FF0000"/>
                          </a:solidFill>
                        </a:rPr>
                        <a:t>une tâche </a:t>
                      </a:r>
                      <a:endParaRPr sz="2400" dirty="0">
                        <a:solidFill>
                          <a:srgbClr val="FF0000"/>
                        </a:solidFill>
                        <a:latin typeface="Trebuchet MS"/>
                        <a:cs typeface="Trebuchet M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248920" marR="248920" algn="ctr">
                        <a:lnSpc>
                          <a:spcPct val="100000"/>
                        </a:lnSpc>
                      </a:pPr>
                      <a:r>
                        <a:rPr lang="fr-FR" sz="2800" cap="none" dirty="0">
                          <a:solidFill>
                            <a:srgbClr val="FF0000"/>
                          </a:solidFill>
                        </a:rPr>
                        <a:t>un travail </a:t>
                      </a:r>
                      <a:endParaRPr sz="2400" dirty="0">
                        <a:solidFill>
                          <a:srgbClr val="FF0000"/>
                        </a:solidFill>
                        <a:latin typeface="Trebuchet MS"/>
                        <a:cs typeface="Trebuchet M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67005" marR="165100" indent="0" algn="ctr">
                        <a:lnSpc>
                          <a:spcPct val="100000"/>
                        </a:lnSpc>
                      </a:pPr>
                      <a:r>
                        <a:rPr lang="fr-FR" sz="2800" cap="none" dirty="0">
                          <a:solidFill>
                            <a:srgbClr val="FF0000"/>
                          </a:solidFill>
                        </a:rPr>
                        <a:t>un boulot</a:t>
                      </a:r>
                      <a:endParaRPr sz="2400" dirty="0">
                        <a:solidFill>
                          <a:srgbClr val="FF0000"/>
                        </a:solidFill>
                        <a:latin typeface="Trebuchet MS"/>
                        <a:cs typeface="Trebuchet MS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950723971"/>
                  </a:ext>
                </a:extLst>
              </a:tr>
              <a:tr h="1550937">
                <a:tc>
                  <a:txBody>
                    <a:bodyPr/>
                    <a:lstStyle/>
                    <a:p>
                      <a:pPr marL="93980" marR="95885" algn="ctr">
                        <a:lnSpc>
                          <a:spcPct val="100000"/>
                        </a:lnSpc>
                      </a:pPr>
                      <a:endParaRPr sz="18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48920" marR="248920" algn="ctr">
                        <a:lnSpc>
                          <a:spcPct val="100000"/>
                        </a:lnSpc>
                      </a:pPr>
                      <a:endParaRPr sz="18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67005" marR="165100" indent="0" algn="ctr">
                        <a:lnSpc>
                          <a:spcPct val="100000"/>
                        </a:lnSpc>
                      </a:pPr>
                      <a:endParaRPr sz="18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775008384"/>
                  </a:ext>
                </a:extLst>
              </a:tr>
            </a:tbl>
          </a:graphicData>
        </a:graphic>
      </p:graphicFrame>
      <p:pic>
        <p:nvPicPr>
          <p:cNvPr id="10" name="Image 9">
            <a:extLst>
              <a:ext uri="{FF2B5EF4-FFF2-40B4-BE49-F238E27FC236}">
                <a16:creationId xmlns:a16="http://schemas.microsoft.com/office/drawing/2014/main" id="{B4F229D3-43F9-4447-8A72-1728BC41260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29062" y="4241683"/>
            <a:ext cx="1246798" cy="1246798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D9BA0E4A-2E4E-4984-AB93-8A78922143C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7760" y="4279583"/>
            <a:ext cx="1676479" cy="1208898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AB716030-5C0A-4928-AFA8-7430EB957549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14107" b="5138"/>
          <a:stretch/>
        </p:blipFill>
        <p:spPr>
          <a:xfrm>
            <a:off x="8691998" y="4161438"/>
            <a:ext cx="1789590" cy="1445187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3E8B9722-FE84-1B7B-EC5F-A88198F87B4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27009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7" name="Titre 1">
            <a:extLst>
              <a:ext uri="{FF2B5EF4-FFF2-40B4-BE49-F238E27FC236}">
                <a16:creationId xmlns:a16="http://schemas.microsoft.com/office/drawing/2014/main" id="{4D3D72E4-35A8-4201-B54E-6C5B3E199E28}"/>
              </a:ext>
            </a:extLst>
          </p:cNvPr>
          <p:cNvSpPr txBox="1">
            <a:spLocks/>
          </p:cNvSpPr>
          <p:nvPr/>
        </p:nvSpPr>
        <p:spPr>
          <a:xfrm>
            <a:off x="1311224" y="217870"/>
            <a:ext cx="10014012" cy="78419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b="1" dirty="0"/>
              <a:t>Que peux-tu dire de ces 3 mots ?</a:t>
            </a:r>
          </a:p>
        </p:txBody>
      </p:sp>
      <p:sp>
        <p:nvSpPr>
          <p:cNvPr id="10" name="Sous-titre 2">
            <a:extLst>
              <a:ext uri="{FF2B5EF4-FFF2-40B4-BE49-F238E27FC236}">
                <a16:creationId xmlns:a16="http://schemas.microsoft.com/office/drawing/2014/main" id="{B38FFC71-8C3D-4B63-A3B9-8C9A30B53D48}"/>
              </a:ext>
            </a:extLst>
          </p:cNvPr>
          <p:cNvSpPr txBox="1">
            <a:spLocks/>
          </p:cNvSpPr>
          <p:nvPr/>
        </p:nvSpPr>
        <p:spPr>
          <a:xfrm rot="20468600">
            <a:off x="585020" y="3785090"/>
            <a:ext cx="3142086" cy="51712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3600"/>
              <a:t>une maison</a:t>
            </a:r>
            <a:endParaRPr lang="fr-FR" sz="3600" dirty="0"/>
          </a:p>
        </p:txBody>
      </p:sp>
      <p:sp>
        <p:nvSpPr>
          <p:cNvPr id="11" name="Sous-titre 2">
            <a:extLst>
              <a:ext uri="{FF2B5EF4-FFF2-40B4-BE49-F238E27FC236}">
                <a16:creationId xmlns:a16="http://schemas.microsoft.com/office/drawing/2014/main" id="{1F94B15F-B9E4-4650-98EA-DC2E148A3C39}"/>
              </a:ext>
            </a:extLst>
          </p:cNvPr>
          <p:cNvSpPr txBox="1">
            <a:spLocks/>
          </p:cNvSpPr>
          <p:nvPr/>
        </p:nvSpPr>
        <p:spPr>
          <a:xfrm rot="20468600">
            <a:off x="7480807" y="4146921"/>
            <a:ext cx="3777558" cy="51712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21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8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6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4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4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r>
              <a:rPr lang="fr-FR" sz="3600" cap="none" dirty="0"/>
              <a:t>une baraque</a:t>
            </a:r>
          </a:p>
        </p:txBody>
      </p:sp>
      <p:sp>
        <p:nvSpPr>
          <p:cNvPr id="12" name="Sous-titre 2">
            <a:extLst>
              <a:ext uri="{FF2B5EF4-FFF2-40B4-BE49-F238E27FC236}">
                <a16:creationId xmlns:a16="http://schemas.microsoft.com/office/drawing/2014/main" id="{5F9A6370-4D78-4DF3-A599-065EA4E4493D}"/>
              </a:ext>
            </a:extLst>
          </p:cNvPr>
          <p:cNvSpPr txBox="1">
            <a:spLocks/>
          </p:cNvSpPr>
          <p:nvPr/>
        </p:nvSpPr>
        <p:spPr>
          <a:xfrm rot="1078081">
            <a:off x="4167820" y="4757066"/>
            <a:ext cx="3220313" cy="51712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21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8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6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4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4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r>
              <a:rPr lang="fr-FR" sz="3600" cap="none" dirty="0"/>
              <a:t>une demeure</a:t>
            </a:r>
          </a:p>
        </p:txBody>
      </p:sp>
      <p:pic>
        <p:nvPicPr>
          <p:cNvPr id="13" name="Picture 4" descr="House, Cottage, Residence, Family House, Apartment">
            <a:extLst>
              <a:ext uri="{FF2B5EF4-FFF2-40B4-BE49-F238E27FC236}">
                <a16:creationId xmlns:a16="http://schemas.microsoft.com/office/drawing/2014/main" id="{794AD75E-7E40-419E-AF7C-8388050F75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1171" y="1579208"/>
            <a:ext cx="2493331" cy="25645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89694410-37C1-5F71-3B44-ED656A3E2B0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11944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0" name="Titre 3">
            <a:extLst>
              <a:ext uri="{FF2B5EF4-FFF2-40B4-BE49-F238E27FC236}">
                <a16:creationId xmlns:a16="http://schemas.microsoft.com/office/drawing/2014/main" id="{A58F0BAB-2CBC-46E9-8C50-0F6ABBF0E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0127" y="198482"/>
            <a:ext cx="9905998" cy="1050524"/>
          </a:xfrm>
        </p:spPr>
        <p:txBody>
          <a:bodyPr/>
          <a:lstStyle/>
          <a:p>
            <a:pPr algn="ctr"/>
            <a:r>
              <a:rPr lang="fr-FR" b="1" dirty="0"/>
              <a:t>3 niveaux de langue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94CC2F0E-0C02-4471-8C36-5955D94C25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5574" y="4118420"/>
            <a:ext cx="1869350" cy="1869350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AD5FDC95-EC7E-4631-A6F0-7962E9928F8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1873" y="4488089"/>
            <a:ext cx="2182505" cy="1573790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92C71B14-2CDA-4D99-BC78-229F26191664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14107" b="5138"/>
          <a:stretch/>
        </p:blipFill>
        <p:spPr>
          <a:xfrm>
            <a:off x="8936632" y="5053095"/>
            <a:ext cx="1789590" cy="1445187"/>
          </a:xfrm>
          <a:prstGeom prst="rect">
            <a:avLst/>
          </a:prstGeom>
        </p:spPr>
      </p:pic>
      <p:graphicFrame>
        <p:nvGraphicFramePr>
          <p:cNvPr id="7" name="Tableau 6">
            <a:extLst>
              <a:ext uri="{FF2B5EF4-FFF2-40B4-BE49-F238E27FC236}">
                <a16:creationId xmlns:a16="http://schemas.microsoft.com/office/drawing/2014/main" id="{BB57E1AC-4F3E-42D8-B27B-AE3B085B386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0172596"/>
              </p:ext>
            </p:extLst>
          </p:nvPr>
        </p:nvGraphicFramePr>
        <p:xfrm>
          <a:off x="325315" y="1583016"/>
          <a:ext cx="3420862" cy="240862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20862">
                  <a:extLst>
                    <a:ext uri="{9D8B030D-6E8A-4147-A177-3AD203B41FA5}">
                      <a16:colId xmlns:a16="http://schemas.microsoft.com/office/drawing/2014/main" val="1177211493"/>
                    </a:ext>
                  </a:extLst>
                </a:gridCol>
              </a:tblGrid>
              <a:tr h="732229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/>
                        <a:t>Langage soutenu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249871085"/>
                  </a:ext>
                </a:extLst>
              </a:tr>
              <a:tr h="1310519">
                <a:tc>
                  <a:txBody>
                    <a:bodyPr/>
                    <a:lstStyle/>
                    <a:p>
                      <a:pPr marL="93980" marR="95885" algn="ctr">
                        <a:lnSpc>
                          <a:spcPct val="100000"/>
                        </a:lnSpc>
                      </a:pPr>
                      <a:r>
                        <a:rPr lang="fr-FR" sz="2200" dirty="0">
                          <a:latin typeface="Trebuchet MS"/>
                          <a:cs typeface="Trebuchet MS"/>
                        </a:rPr>
                        <a:t>On l’</a:t>
                      </a:r>
                      <a:r>
                        <a:rPr sz="2200" spc="0" dirty="0" err="1">
                          <a:latin typeface="Trebuchet MS"/>
                          <a:cs typeface="Trebuchet MS"/>
                        </a:rPr>
                        <a:t>utilise</a:t>
                      </a:r>
                      <a:r>
                        <a:rPr sz="2200" spc="-1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2200" spc="0" dirty="0">
                          <a:latin typeface="Trebuchet MS"/>
                          <a:cs typeface="Trebuchet MS"/>
                        </a:rPr>
                        <a:t>p</a:t>
                      </a:r>
                      <a:r>
                        <a:rPr sz="2200" spc="-10" dirty="0">
                          <a:latin typeface="Trebuchet MS"/>
                          <a:cs typeface="Trebuchet MS"/>
                        </a:rPr>
                        <a:t>o</a:t>
                      </a:r>
                      <a:r>
                        <a:rPr sz="2200" spc="0" dirty="0">
                          <a:latin typeface="Trebuchet MS"/>
                          <a:cs typeface="Trebuchet MS"/>
                        </a:rPr>
                        <a:t>ur </a:t>
                      </a:r>
                      <a:r>
                        <a:rPr sz="2200" spc="5" dirty="0">
                          <a:latin typeface="Trebuchet MS"/>
                          <a:cs typeface="Trebuchet MS"/>
                        </a:rPr>
                        <a:t>m</a:t>
                      </a:r>
                      <a:r>
                        <a:rPr sz="2200" spc="0" dirty="0">
                          <a:latin typeface="Trebuchet MS"/>
                          <a:cs typeface="Trebuchet MS"/>
                        </a:rPr>
                        <a:t>ontrer</a:t>
                      </a:r>
                      <a:r>
                        <a:rPr sz="2200" spc="2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2200" spc="0" dirty="0">
                          <a:latin typeface="Trebuchet MS"/>
                          <a:cs typeface="Trebuchet MS"/>
                        </a:rPr>
                        <a:t>son</a:t>
                      </a:r>
                      <a:r>
                        <a:rPr sz="2200" spc="-1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2200" spc="0" dirty="0">
                          <a:latin typeface="Trebuchet MS"/>
                          <a:cs typeface="Trebuchet MS"/>
                        </a:rPr>
                        <a:t>re</a:t>
                      </a:r>
                      <a:r>
                        <a:rPr sz="2200" spc="5" dirty="0">
                          <a:latin typeface="Trebuchet MS"/>
                          <a:cs typeface="Trebuchet MS"/>
                        </a:rPr>
                        <a:t>sp</a:t>
                      </a:r>
                      <a:r>
                        <a:rPr sz="2200" spc="0" dirty="0">
                          <a:latin typeface="Trebuchet MS"/>
                          <a:cs typeface="Trebuchet MS"/>
                        </a:rPr>
                        <a:t>ect,</a:t>
                      </a:r>
                      <a:r>
                        <a:rPr sz="2200" spc="-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lang="fr-FR" sz="2200" spc="-5" dirty="0">
                          <a:latin typeface="Trebuchet MS"/>
                          <a:cs typeface="Trebuchet MS"/>
                        </a:rPr>
                        <a:t>c’est un </a:t>
                      </a:r>
                      <a:r>
                        <a:rPr sz="2200" spc="0" dirty="0" err="1">
                          <a:latin typeface="Trebuchet MS"/>
                          <a:cs typeface="Trebuchet MS"/>
                        </a:rPr>
                        <a:t>la</a:t>
                      </a:r>
                      <a:r>
                        <a:rPr sz="2200" spc="5" dirty="0" err="1">
                          <a:latin typeface="Trebuchet MS"/>
                          <a:cs typeface="Trebuchet MS"/>
                        </a:rPr>
                        <a:t>n</a:t>
                      </a:r>
                      <a:r>
                        <a:rPr sz="2200" spc="0" dirty="0" err="1">
                          <a:latin typeface="Trebuchet MS"/>
                          <a:cs typeface="Trebuchet MS"/>
                        </a:rPr>
                        <a:t>gage</a:t>
                      </a:r>
                      <a:r>
                        <a:rPr sz="2200" spc="0" dirty="0">
                          <a:latin typeface="Trebuchet MS"/>
                          <a:cs typeface="Trebuchet MS"/>
                        </a:rPr>
                        <a:t> t</a:t>
                      </a:r>
                      <a:r>
                        <a:rPr sz="2200" spc="-10" dirty="0">
                          <a:latin typeface="Trebuchet MS"/>
                          <a:cs typeface="Trebuchet MS"/>
                        </a:rPr>
                        <a:t>r</a:t>
                      </a:r>
                      <a:r>
                        <a:rPr sz="2200" spc="0" dirty="0">
                          <a:latin typeface="Trebuchet MS"/>
                          <a:cs typeface="Trebuchet MS"/>
                        </a:rPr>
                        <a:t>ès </a:t>
                      </a:r>
                      <a:r>
                        <a:rPr sz="2200" spc="0" dirty="0" err="1">
                          <a:latin typeface="Trebuchet MS"/>
                          <a:cs typeface="Trebuchet MS"/>
                        </a:rPr>
                        <a:t>po</a:t>
                      </a:r>
                      <a:r>
                        <a:rPr sz="2200" spc="-5" dirty="0" err="1">
                          <a:latin typeface="Trebuchet MS"/>
                          <a:cs typeface="Trebuchet MS"/>
                        </a:rPr>
                        <a:t>l</a:t>
                      </a:r>
                      <a:r>
                        <a:rPr sz="2200" spc="0" dirty="0" err="1">
                          <a:latin typeface="Trebuchet MS"/>
                          <a:cs typeface="Trebuchet MS"/>
                        </a:rPr>
                        <a:t>i</a:t>
                      </a:r>
                      <a:r>
                        <a:rPr sz="2200" spc="0" dirty="0">
                          <a:latin typeface="Trebuchet MS"/>
                          <a:cs typeface="Trebuchet MS"/>
                        </a:rPr>
                        <a:t>.</a:t>
                      </a:r>
                      <a:endParaRPr lang="fr-FR" sz="2200" spc="0" dirty="0">
                        <a:latin typeface="Trebuchet MS"/>
                        <a:cs typeface="Trebuchet MS"/>
                      </a:endParaRPr>
                    </a:p>
                    <a:p>
                      <a:pPr marL="93980" marR="95885" algn="ctr">
                        <a:lnSpc>
                          <a:spcPct val="100000"/>
                        </a:lnSpc>
                      </a:pPr>
                      <a:r>
                        <a:rPr lang="fr-FR" sz="2200" spc="0" dirty="0">
                          <a:latin typeface="Trebuchet MS"/>
                          <a:cs typeface="Trebuchet MS"/>
                        </a:rPr>
                        <a:t>Il est surtout utilisé à l’écrit.</a:t>
                      </a:r>
                      <a:endParaRPr sz="22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4124557494"/>
                  </a:ext>
                </a:extLst>
              </a:tr>
            </a:tbl>
          </a:graphicData>
        </a:graphic>
      </p:graphicFrame>
      <p:graphicFrame>
        <p:nvGraphicFramePr>
          <p:cNvPr id="15" name="Tableau 14">
            <a:extLst>
              <a:ext uri="{FF2B5EF4-FFF2-40B4-BE49-F238E27FC236}">
                <a16:creationId xmlns:a16="http://schemas.microsoft.com/office/drawing/2014/main" id="{149F4DCB-EAEF-4597-822D-37D7744F42D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6996158"/>
              </p:ext>
            </p:extLst>
          </p:nvPr>
        </p:nvGraphicFramePr>
        <p:xfrm>
          <a:off x="4282695" y="1583016"/>
          <a:ext cx="3420862" cy="207334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20862">
                  <a:extLst>
                    <a:ext uri="{9D8B030D-6E8A-4147-A177-3AD203B41FA5}">
                      <a16:colId xmlns:a16="http://schemas.microsoft.com/office/drawing/2014/main" val="3318779206"/>
                    </a:ext>
                  </a:extLst>
                </a:gridCol>
              </a:tblGrid>
              <a:tr h="732229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/>
                        <a:t>Langage courant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75223554"/>
                  </a:ext>
                </a:extLst>
              </a:tr>
              <a:tr h="1310519">
                <a:tc>
                  <a:txBody>
                    <a:bodyPr/>
                    <a:lstStyle/>
                    <a:p>
                      <a:pPr marL="248920" marR="248920" algn="ctr">
                        <a:lnSpc>
                          <a:spcPct val="100000"/>
                        </a:lnSpc>
                      </a:pPr>
                      <a:r>
                        <a:rPr lang="fr-FR" sz="2200" dirty="0">
                          <a:latin typeface="Trebuchet MS"/>
                          <a:cs typeface="Trebuchet MS"/>
                        </a:rPr>
                        <a:t>C’est le</a:t>
                      </a:r>
                      <a:r>
                        <a:rPr sz="2200" spc="-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2200" spc="0" dirty="0">
                          <a:latin typeface="Trebuchet MS"/>
                          <a:cs typeface="Trebuchet MS"/>
                        </a:rPr>
                        <a:t>langage</a:t>
                      </a:r>
                      <a:r>
                        <a:rPr sz="2200" spc="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2200" spc="0" dirty="0">
                          <a:latin typeface="Trebuchet MS"/>
                          <a:cs typeface="Trebuchet MS"/>
                        </a:rPr>
                        <a:t>de</a:t>
                      </a:r>
                      <a:r>
                        <a:rPr sz="2200" spc="-1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2200" spc="0" dirty="0">
                          <a:latin typeface="Trebuchet MS"/>
                          <a:cs typeface="Trebuchet MS"/>
                        </a:rPr>
                        <a:t>t</a:t>
                      </a:r>
                      <a:r>
                        <a:rPr sz="2200" spc="-15" dirty="0">
                          <a:latin typeface="Trebuchet MS"/>
                          <a:cs typeface="Trebuchet MS"/>
                        </a:rPr>
                        <a:t>o</a:t>
                      </a:r>
                      <a:r>
                        <a:rPr sz="2200" spc="0" dirty="0">
                          <a:latin typeface="Trebuchet MS"/>
                          <a:cs typeface="Trebuchet MS"/>
                        </a:rPr>
                        <a:t>us</a:t>
                      </a:r>
                      <a:r>
                        <a:rPr sz="2200" spc="-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2200" spc="0" dirty="0">
                          <a:latin typeface="Trebuchet MS"/>
                          <a:cs typeface="Trebuchet MS"/>
                        </a:rPr>
                        <a:t>les</a:t>
                      </a:r>
                      <a:r>
                        <a:rPr sz="2200" spc="-1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2200" spc="0" dirty="0">
                          <a:latin typeface="Trebuchet MS"/>
                          <a:cs typeface="Trebuchet MS"/>
                        </a:rPr>
                        <a:t>j</a:t>
                      </a:r>
                      <a:r>
                        <a:rPr sz="2200" spc="-10" dirty="0">
                          <a:latin typeface="Trebuchet MS"/>
                          <a:cs typeface="Trebuchet MS"/>
                        </a:rPr>
                        <a:t>o</a:t>
                      </a:r>
                      <a:r>
                        <a:rPr sz="2200" spc="0" dirty="0">
                          <a:latin typeface="Trebuchet MS"/>
                          <a:cs typeface="Trebuchet MS"/>
                        </a:rPr>
                        <a:t>urs, </a:t>
                      </a:r>
                      <a:r>
                        <a:rPr lang="fr-FR" sz="2200" spc="0" dirty="0">
                          <a:latin typeface="Trebuchet MS"/>
                          <a:cs typeface="Trebuchet MS"/>
                        </a:rPr>
                        <a:t>on l’utilise à l’école</a:t>
                      </a:r>
                      <a:r>
                        <a:rPr sz="2200" spc="0" dirty="0">
                          <a:latin typeface="Trebuchet MS"/>
                          <a:cs typeface="Trebuchet MS"/>
                        </a:rPr>
                        <a:t> par </a:t>
                      </a:r>
                      <a:r>
                        <a:rPr sz="2200" spc="0" dirty="0" err="1">
                          <a:latin typeface="Trebuchet MS"/>
                          <a:cs typeface="Trebuchet MS"/>
                        </a:rPr>
                        <a:t>exe</a:t>
                      </a:r>
                      <a:r>
                        <a:rPr sz="2200" spc="5" dirty="0" err="1">
                          <a:latin typeface="Trebuchet MS"/>
                          <a:cs typeface="Trebuchet MS"/>
                        </a:rPr>
                        <a:t>m</a:t>
                      </a:r>
                      <a:r>
                        <a:rPr sz="2200" spc="0" dirty="0" err="1">
                          <a:latin typeface="Trebuchet MS"/>
                          <a:cs typeface="Trebuchet MS"/>
                        </a:rPr>
                        <a:t>ple</a:t>
                      </a:r>
                      <a:r>
                        <a:rPr sz="2200" spc="0" dirty="0">
                          <a:latin typeface="Trebuchet MS"/>
                          <a:cs typeface="Trebuchet MS"/>
                        </a:rPr>
                        <a:t>.</a:t>
                      </a:r>
                      <a:endParaRPr lang="fr-FR" sz="2200" spc="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509962366"/>
                  </a:ext>
                </a:extLst>
              </a:tr>
            </a:tbl>
          </a:graphicData>
        </a:graphic>
      </p:graphicFrame>
      <p:graphicFrame>
        <p:nvGraphicFramePr>
          <p:cNvPr id="16" name="Tableau 15">
            <a:extLst>
              <a:ext uri="{FF2B5EF4-FFF2-40B4-BE49-F238E27FC236}">
                <a16:creationId xmlns:a16="http://schemas.microsoft.com/office/drawing/2014/main" id="{9F66C17B-F119-42EA-A7C3-BF5C5057B9F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2370542"/>
              </p:ext>
            </p:extLst>
          </p:nvPr>
        </p:nvGraphicFramePr>
        <p:xfrm>
          <a:off x="8240075" y="1583016"/>
          <a:ext cx="3420862" cy="307918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20862">
                  <a:extLst>
                    <a:ext uri="{9D8B030D-6E8A-4147-A177-3AD203B41FA5}">
                      <a16:colId xmlns:a16="http://schemas.microsoft.com/office/drawing/2014/main" val="192656978"/>
                    </a:ext>
                  </a:extLst>
                </a:gridCol>
              </a:tblGrid>
              <a:tr h="732229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/>
                        <a:t>Langage familier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28045053"/>
                  </a:ext>
                </a:extLst>
              </a:tr>
              <a:tr h="1310519">
                <a:tc>
                  <a:txBody>
                    <a:bodyPr/>
                    <a:lstStyle/>
                    <a:p>
                      <a:pPr marL="167005" marR="165100" indent="0" algn="ctr">
                        <a:lnSpc>
                          <a:spcPct val="100000"/>
                        </a:lnSpc>
                      </a:pPr>
                      <a:endParaRPr lang="fr-FR" sz="2200" dirty="0">
                        <a:latin typeface="Trebuchet MS"/>
                        <a:cs typeface="Trebuchet MS"/>
                      </a:endParaRPr>
                    </a:p>
                    <a:p>
                      <a:pPr marL="167005" marR="165100" indent="0" algn="ctr">
                        <a:lnSpc>
                          <a:spcPct val="100000"/>
                        </a:lnSpc>
                      </a:pPr>
                      <a:r>
                        <a:rPr lang="fr-FR" sz="2200" dirty="0">
                          <a:latin typeface="Trebuchet MS"/>
                          <a:cs typeface="Trebuchet MS"/>
                        </a:rPr>
                        <a:t>C’est un langage qui n’est pas très poli, </a:t>
                      </a:r>
                      <a:r>
                        <a:rPr sz="2200" spc="0" dirty="0">
                          <a:latin typeface="Trebuchet MS"/>
                          <a:cs typeface="Trebuchet MS"/>
                        </a:rPr>
                        <a:t>avec des</a:t>
                      </a:r>
                      <a:r>
                        <a:rPr sz="2200" spc="-1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2200" spc="0" dirty="0">
                          <a:latin typeface="Trebuchet MS"/>
                          <a:cs typeface="Trebuchet MS"/>
                        </a:rPr>
                        <a:t>g</a:t>
                      </a:r>
                      <a:r>
                        <a:rPr sz="2200" spc="-10" dirty="0">
                          <a:latin typeface="Trebuchet MS"/>
                          <a:cs typeface="Trebuchet MS"/>
                        </a:rPr>
                        <a:t>ro</a:t>
                      </a:r>
                      <a:r>
                        <a:rPr sz="2200" spc="0" dirty="0">
                          <a:latin typeface="Trebuchet MS"/>
                          <a:cs typeface="Trebuchet MS"/>
                        </a:rPr>
                        <a:t>s</a:t>
                      </a:r>
                      <a:r>
                        <a:rPr sz="2200" spc="-1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2200" spc="0" dirty="0">
                          <a:latin typeface="Trebuchet MS"/>
                          <a:cs typeface="Trebuchet MS"/>
                        </a:rPr>
                        <a:t>m</a:t>
                      </a:r>
                      <a:r>
                        <a:rPr sz="2200" spc="-10" dirty="0">
                          <a:latin typeface="Trebuchet MS"/>
                          <a:cs typeface="Trebuchet MS"/>
                        </a:rPr>
                        <a:t>o</a:t>
                      </a:r>
                      <a:r>
                        <a:rPr sz="2200" spc="0" dirty="0">
                          <a:latin typeface="Trebuchet MS"/>
                          <a:cs typeface="Trebuchet MS"/>
                        </a:rPr>
                        <a:t>ts </a:t>
                      </a:r>
                      <a:r>
                        <a:rPr sz="2200" spc="0" dirty="0" err="1">
                          <a:latin typeface="Trebuchet MS"/>
                          <a:cs typeface="Trebuchet MS"/>
                        </a:rPr>
                        <a:t>par</a:t>
                      </a:r>
                      <a:r>
                        <a:rPr sz="2200" spc="-10" dirty="0" err="1">
                          <a:latin typeface="Trebuchet MS"/>
                          <a:cs typeface="Trebuchet MS"/>
                        </a:rPr>
                        <a:t>fo</a:t>
                      </a:r>
                      <a:r>
                        <a:rPr sz="2200" spc="0" dirty="0" err="1">
                          <a:latin typeface="Trebuchet MS"/>
                          <a:cs typeface="Trebuchet MS"/>
                        </a:rPr>
                        <a:t>is</a:t>
                      </a:r>
                      <a:r>
                        <a:rPr lang="fr-FR" sz="2200" spc="0" dirty="0">
                          <a:latin typeface="Trebuchet MS"/>
                          <a:cs typeface="Trebuchet MS"/>
                        </a:rPr>
                        <a:t>.</a:t>
                      </a:r>
                    </a:p>
                    <a:p>
                      <a:pPr marL="248920" marR="24892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2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rebuchet MS"/>
                          <a:ea typeface="+mn-ea"/>
                          <a:cs typeface="Trebuchet MS"/>
                        </a:rPr>
                        <a:t>Il est surtout utilisé à l’oral.</a:t>
                      </a:r>
                      <a:endParaRPr lang="fr-FR" sz="2200" spc="0" dirty="0">
                        <a:latin typeface="Trebuchet MS"/>
                        <a:cs typeface="Trebuchet MS"/>
                      </a:endParaRPr>
                    </a:p>
                    <a:p>
                      <a:pPr marL="167005" marR="165100" indent="0" algn="ctr">
                        <a:lnSpc>
                          <a:spcPct val="100000"/>
                        </a:lnSpc>
                      </a:pPr>
                      <a:endParaRPr sz="22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980406427"/>
                  </a:ext>
                </a:extLst>
              </a:tr>
            </a:tbl>
          </a:graphicData>
        </a:graphic>
      </p:graphicFrame>
      <p:pic>
        <p:nvPicPr>
          <p:cNvPr id="17" name="Image 16">
            <a:extLst>
              <a:ext uri="{FF2B5EF4-FFF2-40B4-BE49-F238E27FC236}">
                <a16:creationId xmlns:a16="http://schemas.microsoft.com/office/drawing/2014/main" id="{BE1DE3F0-C2DA-C98D-9E8D-96BF6725338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60204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0" name="Titre 3">
            <a:extLst>
              <a:ext uri="{FF2B5EF4-FFF2-40B4-BE49-F238E27FC236}">
                <a16:creationId xmlns:a16="http://schemas.microsoft.com/office/drawing/2014/main" id="{576A5A62-0CC9-4C61-B384-6660F87B2D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1999" y="624751"/>
            <a:ext cx="10668000" cy="1902811"/>
          </a:xfrm>
        </p:spPr>
        <p:txBody>
          <a:bodyPr>
            <a:normAutofit fontScale="90000"/>
          </a:bodyPr>
          <a:lstStyle/>
          <a:p>
            <a:pPr marL="91440" marR="91440" algn="ctr" fontAlgn="ctr">
              <a:spcBef>
                <a:spcPts val="0"/>
              </a:spcBef>
            </a:pPr>
            <a:br>
              <a:rPr lang="fr-FR" sz="2000" dirty="0"/>
            </a:br>
            <a:r>
              <a:rPr lang="fr-FR" sz="4000" dirty="0"/>
              <a:t>ÉCRIS les 3 mots DANS LA BONNE colonne</a:t>
            </a:r>
            <a:br>
              <a:rPr lang="fr-FR" sz="2400" dirty="0"/>
            </a:br>
            <a:br>
              <a:rPr lang="fr-FR" sz="2400" i="0" u="none" strike="noStrike" cap="none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r>
              <a:rPr lang="fr-FR" sz="3600" cap="none" dirty="0">
                <a:solidFill>
                  <a:schemeClr val="tx1"/>
                </a:solidFill>
                <a:effectLst/>
                <a:latin typeface="Century Gothic" panose="020B0502020202020204" pitchFamily="34" charset="0"/>
                <a:cs typeface="Trebuchet MS" panose="020B0603020202020204" pitchFamily="34" charset="0"/>
              </a:rPr>
              <a:t>une baraque – une </a:t>
            </a:r>
            <a:r>
              <a:rPr lang="fr-FR" sz="3600" i="0" u="none" strike="noStrike" kern="1200" cap="none" dirty="0">
                <a:solidFill>
                  <a:schemeClr val="tx1"/>
                </a:solidFill>
                <a:effectLst/>
                <a:latin typeface="Century Gothic" panose="020B0502020202020204" pitchFamily="34" charset="0"/>
                <a:cs typeface="Trebuchet MS" panose="020B0603020202020204" pitchFamily="34" charset="0"/>
              </a:rPr>
              <a:t>maison - </a:t>
            </a:r>
            <a:r>
              <a:rPr lang="fr-FR" sz="3600" cap="none" dirty="0">
                <a:solidFill>
                  <a:schemeClr val="tx1"/>
                </a:solidFill>
                <a:effectLst/>
                <a:latin typeface="Century Gothic" panose="020B0502020202020204" pitchFamily="34" charset="0"/>
                <a:cs typeface="Trebuchet MS" panose="020B0603020202020204" pitchFamily="34" charset="0"/>
              </a:rPr>
              <a:t>une demeure</a:t>
            </a:r>
            <a:br>
              <a:rPr lang="fr-FR" sz="2400" i="0" u="none" strike="noStrike" cap="none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br>
              <a:rPr lang="fr-FR" sz="2400" b="0" i="0" u="none" strike="noStrike" dirty="0">
                <a:effectLst/>
                <a:latin typeface="Arial" panose="020B0604020202020204" pitchFamily="34" charset="0"/>
              </a:rPr>
            </a:br>
            <a:endParaRPr lang="fr-FR" sz="3100" cap="none" dirty="0">
              <a:solidFill>
                <a:srgbClr val="16BA9B"/>
              </a:solidFill>
            </a:endParaRPr>
          </a:p>
        </p:txBody>
      </p:sp>
      <p:graphicFrame>
        <p:nvGraphicFramePr>
          <p:cNvPr id="11" name="Tableau 6">
            <a:extLst>
              <a:ext uri="{FF2B5EF4-FFF2-40B4-BE49-F238E27FC236}">
                <a16:creationId xmlns:a16="http://schemas.microsoft.com/office/drawing/2014/main" id="{A4584495-6D87-45BC-99DE-A97DEDCA90A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31074269"/>
              </p:ext>
            </p:extLst>
          </p:nvPr>
        </p:nvGraphicFramePr>
        <p:xfrm>
          <a:off x="964707" y="2796497"/>
          <a:ext cx="10262586" cy="289037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20862">
                  <a:extLst>
                    <a:ext uri="{9D8B030D-6E8A-4147-A177-3AD203B41FA5}">
                      <a16:colId xmlns:a16="http://schemas.microsoft.com/office/drawing/2014/main" val="1525150364"/>
                    </a:ext>
                  </a:extLst>
                </a:gridCol>
                <a:gridCol w="3420862">
                  <a:extLst>
                    <a:ext uri="{9D8B030D-6E8A-4147-A177-3AD203B41FA5}">
                      <a16:colId xmlns:a16="http://schemas.microsoft.com/office/drawing/2014/main" val="3289720965"/>
                    </a:ext>
                  </a:extLst>
                </a:gridCol>
                <a:gridCol w="3420862">
                  <a:extLst>
                    <a:ext uri="{9D8B030D-6E8A-4147-A177-3AD203B41FA5}">
                      <a16:colId xmlns:a16="http://schemas.microsoft.com/office/drawing/2014/main" val="84723475"/>
                    </a:ext>
                  </a:extLst>
                </a:gridCol>
              </a:tblGrid>
              <a:tr h="434285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/>
                        <a:t>Langage soutenu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/>
                        <a:t>Langage courant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/>
                        <a:t>Langage familier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52054199"/>
                  </a:ext>
                </a:extLst>
              </a:tr>
              <a:tr h="882236">
                <a:tc>
                  <a:txBody>
                    <a:bodyPr/>
                    <a:lstStyle/>
                    <a:p>
                      <a:pPr marL="93980" marR="95885" algn="ctr">
                        <a:lnSpc>
                          <a:spcPct val="100000"/>
                        </a:lnSpc>
                      </a:pPr>
                      <a:endParaRPr sz="2200" dirty="0">
                        <a:solidFill>
                          <a:srgbClr val="FF0000"/>
                        </a:solidFill>
                        <a:latin typeface="Trebuchet MS"/>
                        <a:cs typeface="Trebuchet M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248920" marR="248920" algn="ctr">
                        <a:lnSpc>
                          <a:spcPct val="100000"/>
                        </a:lnSpc>
                      </a:pPr>
                      <a:endParaRPr sz="2200" dirty="0">
                        <a:solidFill>
                          <a:srgbClr val="FF0000"/>
                        </a:solidFill>
                        <a:latin typeface="Trebuchet MS"/>
                        <a:cs typeface="Trebuchet M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67005" marR="165100" indent="0" algn="ctr">
                        <a:lnSpc>
                          <a:spcPct val="100000"/>
                        </a:lnSpc>
                      </a:pPr>
                      <a:endParaRPr sz="2200" dirty="0">
                        <a:solidFill>
                          <a:srgbClr val="FF0000"/>
                        </a:solidFill>
                        <a:latin typeface="Trebuchet MS"/>
                        <a:cs typeface="Trebuchet MS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950723971"/>
                  </a:ext>
                </a:extLst>
              </a:tr>
              <a:tr h="1550937">
                <a:tc>
                  <a:txBody>
                    <a:bodyPr/>
                    <a:lstStyle/>
                    <a:p>
                      <a:pPr marL="93980" marR="95885" algn="ctr">
                        <a:lnSpc>
                          <a:spcPct val="100000"/>
                        </a:lnSpc>
                      </a:pPr>
                      <a:endParaRPr sz="18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48920" marR="248920" algn="ctr">
                        <a:lnSpc>
                          <a:spcPct val="100000"/>
                        </a:lnSpc>
                      </a:pPr>
                      <a:endParaRPr sz="18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67005" marR="165100" indent="0" algn="ctr">
                        <a:lnSpc>
                          <a:spcPct val="100000"/>
                        </a:lnSpc>
                      </a:pPr>
                      <a:endParaRPr sz="18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775008384"/>
                  </a:ext>
                </a:extLst>
              </a:tr>
            </a:tbl>
          </a:graphicData>
        </a:graphic>
      </p:graphicFrame>
      <p:pic>
        <p:nvPicPr>
          <p:cNvPr id="12" name="Image 11">
            <a:extLst>
              <a:ext uri="{FF2B5EF4-FFF2-40B4-BE49-F238E27FC236}">
                <a16:creationId xmlns:a16="http://schemas.microsoft.com/office/drawing/2014/main" id="{7C636B3B-BB08-4EED-A3D1-51A38DF244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29062" y="4241683"/>
            <a:ext cx="1246798" cy="1246798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B79919A8-1501-4EB5-95E5-EE811426016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7760" y="4279583"/>
            <a:ext cx="1676479" cy="1208898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4D86C682-4FDF-4290-915A-0063735E5FCD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14107" b="5138"/>
          <a:stretch/>
        </p:blipFill>
        <p:spPr>
          <a:xfrm>
            <a:off x="8691998" y="4161438"/>
            <a:ext cx="1789590" cy="1445187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52C364DC-813C-820B-7F1B-6C2DE13FF44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20656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6" name="Titre 3">
            <a:extLst>
              <a:ext uri="{FF2B5EF4-FFF2-40B4-BE49-F238E27FC236}">
                <a16:creationId xmlns:a16="http://schemas.microsoft.com/office/drawing/2014/main" id="{D51F543A-1AFA-4659-8341-443EDA9C64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4707" y="624751"/>
            <a:ext cx="10262586" cy="1902811"/>
          </a:xfrm>
        </p:spPr>
        <p:txBody>
          <a:bodyPr>
            <a:normAutofit/>
          </a:bodyPr>
          <a:lstStyle/>
          <a:p>
            <a:pPr algn="ctr"/>
            <a:r>
              <a:rPr lang="fr-FR" sz="4000" dirty="0"/>
              <a:t>ÉCRIS les 3 mots DANS LA BONNE colonne</a:t>
            </a:r>
            <a:br>
              <a:rPr lang="fr-FR" dirty="0"/>
            </a:br>
            <a:br>
              <a:rPr lang="fr-FR" dirty="0"/>
            </a:br>
            <a:r>
              <a:rPr lang="fr-FR" sz="4000" b="1" cap="none" dirty="0">
                <a:solidFill>
                  <a:srgbClr val="FF0000"/>
                </a:solidFill>
              </a:rPr>
              <a:t>Correction</a:t>
            </a:r>
            <a:endParaRPr lang="fr-FR" sz="3100" b="1" cap="none" dirty="0">
              <a:solidFill>
                <a:srgbClr val="16BA9B"/>
              </a:solidFill>
            </a:endParaRPr>
          </a:p>
        </p:txBody>
      </p:sp>
      <p:graphicFrame>
        <p:nvGraphicFramePr>
          <p:cNvPr id="7" name="Espace réservé du contenu 6">
            <a:extLst>
              <a:ext uri="{FF2B5EF4-FFF2-40B4-BE49-F238E27FC236}">
                <a16:creationId xmlns:a16="http://schemas.microsoft.com/office/drawing/2014/main" id="{01D83D03-9F11-4E0D-BF7C-0C8F9CB613A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70183249"/>
              </p:ext>
            </p:extLst>
          </p:nvPr>
        </p:nvGraphicFramePr>
        <p:xfrm>
          <a:off x="964707" y="2796497"/>
          <a:ext cx="10262586" cy="289037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20862">
                  <a:extLst>
                    <a:ext uri="{9D8B030D-6E8A-4147-A177-3AD203B41FA5}">
                      <a16:colId xmlns:a16="http://schemas.microsoft.com/office/drawing/2014/main" val="1525150364"/>
                    </a:ext>
                  </a:extLst>
                </a:gridCol>
                <a:gridCol w="3420862">
                  <a:extLst>
                    <a:ext uri="{9D8B030D-6E8A-4147-A177-3AD203B41FA5}">
                      <a16:colId xmlns:a16="http://schemas.microsoft.com/office/drawing/2014/main" val="3289720965"/>
                    </a:ext>
                  </a:extLst>
                </a:gridCol>
                <a:gridCol w="3420862">
                  <a:extLst>
                    <a:ext uri="{9D8B030D-6E8A-4147-A177-3AD203B41FA5}">
                      <a16:colId xmlns:a16="http://schemas.microsoft.com/office/drawing/2014/main" val="84723475"/>
                    </a:ext>
                  </a:extLst>
                </a:gridCol>
              </a:tblGrid>
              <a:tr h="434285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/>
                        <a:t>Langage soutenu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/>
                        <a:t>Langage courant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/>
                        <a:t>Langage familier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52054199"/>
                  </a:ext>
                </a:extLst>
              </a:tr>
              <a:tr h="882236">
                <a:tc>
                  <a:txBody>
                    <a:bodyPr/>
                    <a:lstStyle/>
                    <a:p>
                      <a:pPr marL="93980" marR="95885" algn="ctr">
                        <a:lnSpc>
                          <a:spcPct val="100000"/>
                        </a:lnSpc>
                      </a:pPr>
                      <a:r>
                        <a:rPr lang="fr-FR" sz="2800" dirty="0">
                          <a:solidFill>
                            <a:srgbClr val="FF0000"/>
                          </a:solidFill>
                          <a:latin typeface="Trebuchet MS"/>
                          <a:cs typeface="Trebuchet MS"/>
                        </a:rPr>
                        <a:t>une demeure</a:t>
                      </a:r>
                      <a:endParaRPr sz="2800" dirty="0">
                        <a:solidFill>
                          <a:srgbClr val="FF0000"/>
                        </a:solidFill>
                        <a:latin typeface="Trebuchet MS"/>
                        <a:cs typeface="Trebuchet M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248920" marR="248920" algn="ctr">
                        <a:lnSpc>
                          <a:spcPct val="100000"/>
                        </a:lnSpc>
                      </a:pPr>
                      <a:r>
                        <a:rPr lang="fr-FR" sz="2800" dirty="0">
                          <a:solidFill>
                            <a:srgbClr val="FF0000"/>
                          </a:solidFill>
                          <a:latin typeface="Trebuchet MS"/>
                          <a:cs typeface="Trebuchet MS"/>
                        </a:rPr>
                        <a:t>une maison</a:t>
                      </a:r>
                      <a:endParaRPr sz="2800" dirty="0">
                        <a:solidFill>
                          <a:srgbClr val="FF0000"/>
                        </a:solidFill>
                        <a:latin typeface="Trebuchet MS"/>
                        <a:cs typeface="Trebuchet M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67005" marR="165100" indent="0" algn="ctr">
                        <a:lnSpc>
                          <a:spcPct val="100000"/>
                        </a:lnSpc>
                      </a:pPr>
                      <a:r>
                        <a:rPr lang="fr-FR" sz="2800" dirty="0">
                          <a:solidFill>
                            <a:srgbClr val="FF0000"/>
                          </a:solidFill>
                          <a:latin typeface="Trebuchet MS"/>
                          <a:cs typeface="Trebuchet MS"/>
                        </a:rPr>
                        <a:t>une baraque</a:t>
                      </a:r>
                      <a:endParaRPr sz="2800" dirty="0">
                        <a:solidFill>
                          <a:srgbClr val="FF0000"/>
                        </a:solidFill>
                        <a:latin typeface="Trebuchet MS"/>
                        <a:cs typeface="Trebuchet MS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950723971"/>
                  </a:ext>
                </a:extLst>
              </a:tr>
              <a:tr h="1550937">
                <a:tc>
                  <a:txBody>
                    <a:bodyPr/>
                    <a:lstStyle/>
                    <a:p>
                      <a:pPr marL="93980" marR="95885" algn="ctr">
                        <a:lnSpc>
                          <a:spcPct val="100000"/>
                        </a:lnSpc>
                      </a:pPr>
                      <a:endParaRPr sz="18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48920" marR="248920" algn="ctr">
                        <a:lnSpc>
                          <a:spcPct val="100000"/>
                        </a:lnSpc>
                      </a:pPr>
                      <a:endParaRPr sz="18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67005" marR="165100" indent="0" algn="ctr">
                        <a:lnSpc>
                          <a:spcPct val="100000"/>
                        </a:lnSpc>
                      </a:pPr>
                      <a:endParaRPr sz="18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775008384"/>
                  </a:ext>
                </a:extLst>
              </a:tr>
            </a:tbl>
          </a:graphicData>
        </a:graphic>
      </p:graphicFrame>
      <p:pic>
        <p:nvPicPr>
          <p:cNvPr id="10" name="Image 9">
            <a:extLst>
              <a:ext uri="{FF2B5EF4-FFF2-40B4-BE49-F238E27FC236}">
                <a16:creationId xmlns:a16="http://schemas.microsoft.com/office/drawing/2014/main" id="{F2BE5416-D789-4AB8-BC04-74CE7E71FE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29062" y="4241683"/>
            <a:ext cx="1246798" cy="1246798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1348AE1C-20A3-417C-B7E6-5C066F04726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7760" y="4279583"/>
            <a:ext cx="1676479" cy="1208898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B26EB14A-52AB-4AF7-8CBA-6B0AC058E043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14107" b="5138"/>
          <a:stretch/>
        </p:blipFill>
        <p:spPr>
          <a:xfrm>
            <a:off x="8691998" y="4161438"/>
            <a:ext cx="1789590" cy="1445187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BD6D8898-7270-4162-EAB4-40540737B59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59762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6" name="Titre 3">
            <a:extLst>
              <a:ext uri="{FF2B5EF4-FFF2-40B4-BE49-F238E27FC236}">
                <a16:creationId xmlns:a16="http://schemas.microsoft.com/office/drawing/2014/main" id="{A091B191-B547-4AE9-8B92-A49BAB2915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4707" y="609599"/>
            <a:ext cx="10003818" cy="1902811"/>
          </a:xfrm>
        </p:spPr>
        <p:txBody>
          <a:bodyPr>
            <a:normAutofit/>
          </a:bodyPr>
          <a:lstStyle/>
          <a:p>
            <a:pPr algn="ctr"/>
            <a:r>
              <a:rPr lang="fr-FR" sz="4000" dirty="0"/>
              <a:t>ÉCRIS les mots DANS LA BONNE colonne</a:t>
            </a:r>
            <a:br>
              <a:rPr lang="fr-FR" dirty="0"/>
            </a:br>
            <a:br>
              <a:rPr lang="fr-FR" sz="2000" dirty="0"/>
            </a:br>
            <a:r>
              <a:rPr lang="fr-FR" sz="3200" cap="none" dirty="0"/>
              <a:t>un ouvrage – un bouquin – un livre</a:t>
            </a:r>
            <a:endParaRPr lang="fr-FR" sz="3100" cap="none" dirty="0">
              <a:solidFill>
                <a:srgbClr val="16BA9B"/>
              </a:solidFill>
            </a:endParaRPr>
          </a:p>
        </p:txBody>
      </p:sp>
      <p:graphicFrame>
        <p:nvGraphicFramePr>
          <p:cNvPr id="7" name="Espace réservé du contenu 6">
            <a:extLst>
              <a:ext uri="{FF2B5EF4-FFF2-40B4-BE49-F238E27FC236}">
                <a16:creationId xmlns:a16="http://schemas.microsoft.com/office/drawing/2014/main" id="{2ECA8D4A-4050-4225-9726-BE9EDC72B34F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964707" y="2796497"/>
          <a:ext cx="10262586" cy="289037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20862">
                  <a:extLst>
                    <a:ext uri="{9D8B030D-6E8A-4147-A177-3AD203B41FA5}">
                      <a16:colId xmlns:a16="http://schemas.microsoft.com/office/drawing/2014/main" val="1525150364"/>
                    </a:ext>
                  </a:extLst>
                </a:gridCol>
                <a:gridCol w="3420862">
                  <a:extLst>
                    <a:ext uri="{9D8B030D-6E8A-4147-A177-3AD203B41FA5}">
                      <a16:colId xmlns:a16="http://schemas.microsoft.com/office/drawing/2014/main" val="3289720965"/>
                    </a:ext>
                  </a:extLst>
                </a:gridCol>
                <a:gridCol w="3420862">
                  <a:extLst>
                    <a:ext uri="{9D8B030D-6E8A-4147-A177-3AD203B41FA5}">
                      <a16:colId xmlns:a16="http://schemas.microsoft.com/office/drawing/2014/main" val="84723475"/>
                    </a:ext>
                  </a:extLst>
                </a:gridCol>
              </a:tblGrid>
              <a:tr h="434285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/>
                        <a:t>Langage soutenu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/>
                        <a:t>Langage courant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/>
                        <a:t>Langage familier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52054199"/>
                  </a:ext>
                </a:extLst>
              </a:tr>
              <a:tr h="882236">
                <a:tc>
                  <a:txBody>
                    <a:bodyPr/>
                    <a:lstStyle/>
                    <a:p>
                      <a:pPr marL="93980" marR="95885" algn="ctr">
                        <a:lnSpc>
                          <a:spcPct val="100000"/>
                        </a:lnSpc>
                      </a:pPr>
                      <a:endParaRPr sz="22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248920" marR="248920" algn="ctr">
                        <a:lnSpc>
                          <a:spcPct val="100000"/>
                        </a:lnSpc>
                      </a:pPr>
                      <a:endParaRPr sz="22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67005" marR="165100" indent="0" algn="ctr">
                        <a:lnSpc>
                          <a:spcPct val="100000"/>
                        </a:lnSpc>
                      </a:pPr>
                      <a:endParaRPr sz="22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950723971"/>
                  </a:ext>
                </a:extLst>
              </a:tr>
              <a:tr h="1550937">
                <a:tc>
                  <a:txBody>
                    <a:bodyPr/>
                    <a:lstStyle/>
                    <a:p>
                      <a:pPr marL="93980" marR="95885" algn="ctr">
                        <a:lnSpc>
                          <a:spcPct val="100000"/>
                        </a:lnSpc>
                      </a:pPr>
                      <a:endParaRPr sz="18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48920" marR="248920" algn="ctr">
                        <a:lnSpc>
                          <a:spcPct val="100000"/>
                        </a:lnSpc>
                      </a:pPr>
                      <a:endParaRPr sz="18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67005" marR="165100" indent="0" algn="ctr">
                        <a:lnSpc>
                          <a:spcPct val="100000"/>
                        </a:lnSpc>
                      </a:pPr>
                      <a:endParaRPr sz="18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775008384"/>
                  </a:ext>
                </a:extLst>
              </a:tr>
            </a:tbl>
          </a:graphicData>
        </a:graphic>
      </p:graphicFrame>
      <p:pic>
        <p:nvPicPr>
          <p:cNvPr id="10" name="Image 9">
            <a:extLst>
              <a:ext uri="{FF2B5EF4-FFF2-40B4-BE49-F238E27FC236}">
                <a16:creationId xmlns:a16="http://schemas.microsoft.com/office/drawing/2014/main" id="{660FB26F-952C-44D1-9170-E4ED60F9308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29062" y="4241683"/>
            <a:ext cx="1246798" cy="1246798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C9327561-009F-4AA7-B55E-625631BD17B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7760" y="4279583"/>
            <a:ext cx="1676479" cy="1208898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56BA20EC-0E04-4159-BFD1-892BD8537718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14107" b="5138"/>
          <a:stretch/>
        </p:blipFill>
        <p:spPr>
          <a:xfrm>
            <a:off x="8691998" y="4161438"/>
            <a:ext cx="1789590" cy="1445187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37884AAD-A90A-55C6-DFAB-8CDDE0B0FFD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70460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6" name="Titre 3">
            <a:extLst>
              <a:ext uri="{FF2B5EF4-FFF2-40B4-BE49-F238E27FC236}">
                <a16:creationId xmlns:a16="http://schemas.microsoft.com/office/drawing/2014/main" id="{63FD9F2A-EAD8-4964-9023-CFFE1AB185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4707" y="609599"/>
            <a:ext cx="10003818" cy="1902811"/>
          </a:xfrm>
        </p:spPr>
        <p:txBody>
          <a:bodyPr>
            <a:normAutofit/>
          </a:bodyPr>
          <a:lstStyle/>
          <a:p>
            <a:pPr algn="ctr"/>
            <a:r>
              <a:rPr lang="fr-FR" sz="4000" dirty="0"/>
              <a:t>ÉCRIS les mots DANS LA BONNE colonne</a:t>
            </a:r>
            <a:br>
              <a:rPr lang="fr-FR" dirty="0"/>
            </a:br>
            <a:br>
              <a:rPr lang="fr-FR" sz="2000" dirty="0"/>
            </a:br>
            <a:r>
              <a:rPr lang="fr-FR" sz="4000" b="1" cap="none" dirty="0">
                <a:solidFill>
                  <a:srgbClr val="FF0000"/>
                </a:solidFill>
              </a:rPr>
              <a:t>Correction</a:t>
            </a:r>
            <a:r>
              <a:rPr lang="fr-FR" sz="4000" b="1" cap="none" dirty="0"/>
              <a:t> </a:t>
            </a:r>
            <a:endParaRPr lang="fr-FR" sz="3100" b="1" cap="none" dirty="0">
              <a:solidFill>
                <a:srgbClr val="16BA9B"/>
              </a:solidFill>
            </a:endParaRPr>
          </a:p>
        </p:txBody>
      </p:sp>
      <p:graphicFrame>
        <p:nvGraphicFramePr>
          <p:cNvPr id="7" name="Espace réservé du contenu 6">
            <a:extLst>
              <a:ext uri="{FF2B5EF4-FFF2-40B4-BE49-F238E27FC236}">
                <a16:creationId xmlns:a16="http://schemas.microsoft.com/office/drawing/2014/main" id="{106BD2D9-32F6-4717-81B0-053203E40A8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89984369"/>
              </p:ext>
            </p:extLst>
          </p:nvPr>
        </p:nvGraphicFramePr>
        <p:xfrm>
          <a:off x="964707" y="2796497"/>
          <a:ext cx="10262586" cy="289037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20862">
                  <a:extLst>
                    <a:ext uri="{9D8B030D-6E8A-4147-A177-3AD203B41FA5}">
                      <a16:colId xmlns:a16="http://schemas.microsoft.com/office/drawing/2014/main" val="1525150364"/>
                    </a:ext>
                  </a:extLst>
                </a:gridCol>
                <a:gridCol w="3420862">
                  <a:extLst>
                    <a:ext uri="{9D8B030D-6E8A-4147-A177-3AD203B41FA5}">
                      <a16:colId xmlns:a16="http://schemas.microsoft.com/office/drawing/2014/main" val="3289720965"/>
                    </a:ext>
                  </a:extLst>
                </a:gridCol>
                <a:gridCol w="3420862">
                  <a:extLst>
                    <a:ext uri="{9D8B030D-6E8A-4147-A177-3AD203B41FA5}">
                      <a16:colId xmlns:a16="http://schemas.microsoft.com/office/drawing/2014/main" val="84723475"/>
                    </a:ext>
                  </a:extLst>
                </a:gridCol>
              </a:tblGrid>
              <a:tr h="434285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/>
                        <a:t>Langage soutenu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/>
                        <a:t>Langage courant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/>
                        <a:t>Langage familier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52054199"/>
                  </a:ext>
                </a:extLst>
              </a:tr>
              <a:tr h="882236">
                <a:tc>
                  <a:txBody>
                    <a:bodyPr/>
                    <a:lstStyle/>
                    <a:p>
                      <a:pPr marL="93980" marR="95885" algn="ctr">
                        <a:lnSpc>
                          <a:spcPct val="100000"/>
                        </a:lnSpc>
                      </a:pPr>
                      <a:r>
                        <a:rPr lang="fr-FR" sz="2800" cap="none" dirty="0">
                          <a:solidFill>
                            <a:srgbClr val="FF0000"/>
                          </a:solidFill>
                        </a:rPr>
                        <a:t>un ouvrage </a:t>
                      </a:r>
                      <a:endParaRPr sz="2400" dirty="0">
                        <a:solidFill>
                          <a:srgbClr val="FF0000"/>
                        </a:solidFill>
                        <a:latin typeface="Trebuchet MS"/>
                        <a:cs typeface="Trebuchet M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248920" marR="248920" algn="ctr">
                        <a:lnSpc>
                          <a:spcPct val="100000"/>
                        </a:lnSpc>
                      </a:pPr>
                      <a:r>
                        <a:rPr lang="fr-FR" sz="2800" cap="none" dirty="0">
                          <a:solidFill>
                            <a:srgbClr val="FF0000"/>
                          </a:solidFill>
                        </a:rPr>
                        <a:t>un livre</a:t>
                      </a:r>
                      <a:endParaRPr sz="2400" dirty="0">
                        <a:solidFill>
                          <a:srgbClr val="FF0000"/>
                        </a:solidFill>
                        <a:latin typeface="Trebuchet MS"/>
                        <a:cs typeface="Trebuchet M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67005" marR="165100" indent="0" algn="ctr">
                        <a:lnSpc>
                          <a:spcPct val="100000"/>
                        </a:lnSpc>
                      </a:pPr>
                      <a:r>
                        <a:rPr lang="fr-FR" sz="2800" cap="none" dirty="0">
                          <a:solidFill>
                            <a:srgbClr val="FF0000"/>
                          </a:solidFill>
                        </a:rPr>
                        <a:t>un bouquin </a:t>
                      </a:r>
                      <a:endParaRPr sz="2400" dirty="0">
                        <a:solidFill>
                          <a:srgbClr val="FF0000"/>
                        </a:solidFill>
                        <a:latin typeface="Trebuchet MS"/>
                        <a:cs typeface="Trebuchet MS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950723971"/>
                  </a:ext>
                </a:extLst>
              </a:tr>
              <a:tr h="1550937">
                <a:tc>
                  <a:txBody>
                    <a:bodyPr/>
                    <a:lstStyle/>
                    <a:p>
                      <a:pPr marL="93980" marR="95885" algn="ctr">
                        <a:lnSpc>
                          <a:spcPct val="100000"/>
                        </a:lnSpc>
                      </a:pPr>
                      <a:endParaRPr sz="18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48920" marR="248920" algn="ctr">
                        <a:lnSpc>
                          <a:spcPct val="100000"/>
                        </a:lnSpc>
                      </a:pPr>
                      <a:endParaRPr sz="18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67005" marR="165100" indent="0" algn="ctr">
                        <a:lnSpc>
                          <a:spcPct val="100000"/>
                        </a:lnSpc>
                      </a:pPr>
                      <a:endParaRPr sz="18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775008384"/>
                  </a:ext>
                </a:extLst>
              </a:tr>
            </a:tbl>
          </a:graphicData>
        </a:graphic>
      </p:graphicFrame>
      <p:pic>
        <p:nvPicPr>
          <p:cNvPr id="10" name="Image 9">
            <a:extLst>
              <a:ext uri="{FF2B5EF4-FFF2-40B4-BE49-F238E27FC236}">
                <a16:creationId xmlns:a16="http://schemas.microsoft.com/office/drawing/2014/main" id="{7E5860E4-0A04-4062-A401-3AF29A69376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29062" y="4241683"/>
            <a:ext cx="1246798" cy="1246798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34524847-A7B6-4FE8-B276-30B792076E3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7760" y="4279583"/>
            <a:ext cx="1676479" cy="1208898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1DFC3399-0FBF-4E70-9094-1108EFD5124B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14107" b="5138"/>
          <a:stretch/>
        </p:blipFill>
        <p:spPr>
          <a:xfrm>
            <a:off x="8691998" y="4161438"/>
            <a:ext cx="1789590" cy="1445187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9A47A17C-F1F0-9317-C5E0-733D10A4E89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19780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6" name="Titre 3">
            <a:extLst>
              <a:ext uri="{FF2B5EF4-FFF2-40B4-BE49-F238E27FC236}">
                <a16:creationId xmlns:a16="http://schemas.microsoft.com/office/drawing/2014/main" id="{F558B04A-A8F0-4F85-8A6A-4DE78D7557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4707" y="609599"/>
            <a:ext cx="10003818" cy="1902811"/>
          </a:xfrm>
        </p:spPr>
        <p:txBody>
          <a:bodyPr>
            <a:normAutofit/>
          </a:bodyPr>
          <a:lstStyle/>
          <a:p>
            <a:pPr algn="ctr"/>
            <a:r>
              <a:rPr lang="fr-FR" sz="4000" dirty="0"/>
              <a:t>ÉCRIS les mots DANS LA BONNE colonne</a:t>
            </a:r>
            <a:br>
              <a:rPr lang="fr-FR" dirty="0"/>
            </a:br>
            <a:br>
              <a:rPr lang="fr-FR" sz="2000" dirty="0"/>
            </a:br>
            <a:r>
              <a:rPr lang="fr-FR" sz="3200" cap="none" dirty="0"/>
              <a:t>une voiture – une caisse – une automobile  </a:t>
            </a:r>
            <a:endParaRPr lang="fr-FR" sz="3100" cap="none" dirty="0">
              <a:solidFill>
                <a:srgbClr val="16BA9B"/>
              </a:solidFill>
            </a:endParaRPr>
          </a:p>
        </p:txBody>
      </p:sp>
      <p:graphicFrame>
        <p:nvGraphicFramePr>
          <p:cNvPr id="7" name="Espace réservé du contenu 6">
            <a:extLst>
              <a:ext uri="{FF2B5EF4-FFF2-40B4-BE49-F238E27FC236}">
                <a16:creationId xmlns:a16="http://schemas.microsoft.com/office/drawing/2014/main" id="{3FE73DAF-18CB-43DF-8E5A-11B3DD4C7C35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964707" y="2796497"/>
          <a:ext cx="10262586" cy="289037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20862">
                  <a:extLst>
                    <a:ext uri="{9D8B030D-6E8A-4147-A177-3AD203B41FA5}">
                      <a16:colId xmlns:a16="http://schemas.microsoft.com/office/drawing/2014/main" val="1525150364"/>
                    </a:ext>
                  </a:extLst>
                </a:gridCol>
                <a:gridCol w="3420862">
                  <a:extLst>
                    <a:ext uri="{9D8B030D-6E8A-4147-A177-3AD203B41FA5}">
                      <a16:colId xmlns:a16="http://schemas.microsoft.com/office/drawing/2014/main" val="3289720965"/>
                    </a:ext>
                  </a:extLst>
                </a:gridCol>
                <a:gridCol w="3420862">
                  <a:extLst>
                    <a:ext uri="{9D8B030D-6E8A-4147-A177-3AD203B41FA5}">
                      <a16:colId xmlns:a16="http://schemas.microsoft.com/office/drawing/2014/main" val="84723475"/>
                    </a:ext>
                  </a:extLst>
                </a:gridCol>
              </a:tblGrid>
              <a:tr h="434285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/>
                        <a:t>Langage soutenu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/>
                        <a:t>Langage courant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/>
                        <a:t>Langage familier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52054199"/>
                  </a:ext>
                </a:extLst>
              </a:tr>
              <a:tr h="882236">
                <a:tc>
                  <a:txBody>
                    <a:bodyPr/>
                    <a:lstStyle/>
                    <a:p>
                      <a:pPr marL="93980" marR="95885" algn="ctr">
                        <a:lnSpc>
                          <a:spcPct val="100000"/>
                        </a:lnSpc>
                      </a:pPr>
                      <a:endParaRPr sz="22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248920" marR="248920" algn="ctr">
                        <a:lnSpc>
                          <a:spcPct val="100000"/>
                        </a:lnSpc>
                      </a:pPr>
                      <a:endParaRPr sz="22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67005" marR="165100" indent="0" algn="ctr">
                        <a:lnSpc>
                          <a:spcPct val="100000"/>
                        </a:lnSpc>
                      </a:pPr>
                      <a:endParaRPr sz="22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950723971"/>
                  </a:ext>
                </a:extLst>
              </a:tr>
              <a:tr h="1550937">
                <a:tc>
                  <a:txBody>
                    <a:bodyPr/>
                    <a:lstStyle/>
                    <a:p>
                      <a:pPr marL="93980" marR="95885" algn="ctr">
                        <a:lnSpc>
                          <a:spcPct val="100000"/>
                        </a:lnSpc>
                      </a:pPr>
                      <a:endParaRPr sz="18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48920" marR="248920" algn="ctr">
                        <a:lnSpc>
                          <a:spcPct val="100000"/>
                        </a:lnSpc>
                      </a:pPr>
                      <a:endParaRPr sz="18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67005" marR="165100" indent="0" algn="ctr">
                        <a:lnSpc>
                          <a:spcPct val="100000"/>
                        </a:lnSpc>
                      </a:pPr>
                      <a:endParaRPr sz="18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775008384"/>
                  </a:ext>
                </a:extLst>
              </a:tr>
            </a:tbl>
          </a:graphicData>
        </a:graphic>
      </p:graphicFrame>
      <p:pic>
        <p:nvPicPr>
          <p:cNvPr id="10" name="Image 9">
            <a:extLst>
              <a:ext uri="{FF2B5EF4-FFF2-40B4-BE49-F238E27FC236}">
                <a16:creationId xmlns:a16="http://schemas.microsoft.com/office/drawing/2014/main" id="{26F0C4CF-2C99-4DA9-80A1-0B32B161D44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29062" y="4241683"/>
            <a:ext cx="1246798" cy="1246798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15AAE3D1-B94C-48A7-9AB2-4470250EDD8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7760" y="4279583"/>
            <a:ext cx="1676479" cy="1208898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81C62E8B-7CFF-4087-A099-B18EC4FD8778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14107" b="5138"/>
          <a:stretch/>
        </p:blipFill>
        <p:spPr>
          <a:xfrm>
            <a:off x="8691998" y="4161438"/>
            <a:ext cx="1789590" cy="1445187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E60293A3-BF94-286F-A39B-FEF107847CD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86091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6" name="Titre 3">
            <a:extLst>
              <a:ext uri="{FF2B5EF4-FFF2-40B4-BE49-F238E27FC236}">
                <a16:creationId xmlns:a16="http://schemas.microsoft.com/office/drawing/2014/main" id="{AE49E3A6-8BF5-41A6-9EC2-97F9C823B8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4707" y="609599"/>
            <a:ext cx="10003818" cy="1902811"/>
          </a:xfrm>
        </p:spPr>
        <p:txBody>
          <a:bodyPr>
            <a:normAutofit/>
          </a:bodyPr>
          <a:lstStyle/>
          <a:p>
            <a:pPr algn="ctr"/>
            <a:r>
              <a:rPr lang="fr-FR" sz="4000" dirty="0"/>
              <a:t>ÉCRIS les mots DANS LA BONNE colonne</a:t>
            </a:r>
            <a:br>
              <a:rPr lang="fr-FR" dirty="0"/>
            </a:br>
            <a:br>
              <a:rPr lang="fr-FR" sz="2000" dirty="0"/>
            </a:br>
            <a:r>
              <a:rPr kumimoji="0" lang="fr-FR" sz="3100" b="1" i="0" u="none" strike="noStrike" kern="1200" cap="none" spc="0" normalizeH="0" baseline="0" noProof="0" dirty="0">
                <a:ln w="3175" cmpd="sng">
                  <a:noFill/>
                </a:ln>
                <a:solidFill>
                  <a:srgbClr val="FF0000"/>
                </a:solidFill>
                <a:effectLst>
                  <a:glow rad="38100">
                    <a:prstClr val="black">
                      <a:lumMod val="65000"/>
                      <a:lumOff val="35000"/>
                      <a:alpha val="40000"/>
                    </a:prstClr>
                  </a:glow>
                </a:effectLst>
                <a:uLnTx/>
                <a:uFillTx/>
                <a:latin typeface="Century Gothic" panose="020B0502020202020204"/>
              </a:rPr>
              <a:t>Correction</a:t>
            </a:r>
            <a:endParaRPr lang="fr-FR" sz="3100" b="1" cap="none" dirty="0">
              <a:solidFill>
                <a:srgbClr val="16BA9B"/>
              </a:solidFill>
              <a:effectLst>
                <a:glow rad="38100">
                  <a:prstClr val="black">
                    <a:lumMod val="65000"/>
                    <a:lumOff val="35000"/>
                    <a:alpha val="40000"/>
                  </a:prstClr>
                </a:glow>
              </a:effectLst>
            </a:endParaRPr>
          </a:p>
        </p:txBody>
      </p:sp>
      <p:graphicFrame>
        <p:nvGraphicFramePr>
          <p:cNvPr id="7" name="Espace réservé du contenu 6">
            <a:extLst>
              <a:ext uri="{FF2B5EF4-FFF2-40B4-BE49-F238E27FC236}">
                <a16:creationId xmlns:a16="http://schemas.microsoft.com/office/drawing/2014/main" id="{C935DE0A-800A-4138-A215-40C7F5FC1A1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51074431"/>
              </p:ext>
            </p:extLst>
          </p:nvPr>
        </p:nvGraphicFramePr>
        <p:xfrm>
          <a:off x="964707" y="2796497"/>
          <a:ext cx="10262586" cy="289037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20862">
                  <a:extLst>
                    <a:ext uri="{9D8B030D-6E8A-4147-A177-3AD203B41FA5}">
                      <a16:colId xmlns:a16="http://schemas.microsoft.com/office/drawing/2014/main" val="1525150364"/>
                    </a:ext>
                  </a:extLst>
                </a:gridCol>
                <a:gridCol w="3420862">
                  <a:extLst>
                    <a:ext uri="{9D8B030D-6E8A-4147-A177-3AD203B41FA5}">
                      <a16:colId xmlns:a16="http://schemas.microsoft.com/office/drawing/2014/main" val="3289720965"/>
                    </a:ext>
                  </a:extLst>
                </a:gridCol>
                <a:gridCol w="3420862">
                  <a:extLst>
                    <a:ext uri="{9D8B030D-6E8A-4147-A177-3AD203B41FA5}">
                      <a16:colId xmlns:a16="http://schemas.microsoft.com/office/drawing/2014/main" val="84723475"/>
                    </a:ext>
                  </a:extLst>
                </a:gridCol>
              </a:tblGrid>
              <a:tr h="434285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/>
                        <a:t>Langage soutenu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/>
                        <a:t>Langage courant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/>
                        <a:t>Langage familier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52054199"/>
                  </a:ext>
                </a:extLst>
              </a:tr>
              <a:tr h="882236">
                <a:tc>
                  <a:txBody>
                    <a:bodyPr/>
                    <a:lstStyle/>
                    <a:p>
                      <a:pPr marL="93980" marR="95885" algn="ctr">
                        <a:lnSpc>
                          <a:spcPct val="100000"/>
                        </a:lnSpc>
                      </a:pPr>
                      <a:r>
                        <a:rPr lang="fr-FR" sz="2800" cap="none" dirty="0">
                          <a:solidFill>
                            <a:srgbClr val="FF0000"/>
                          </a:solidFill>
                        </a:rPr>
                        <a:t>une automobile </a:t>
                      </a:r>
                      <a:endParaRPr sz="2400" dirty="0">
                        <a:solidFill>
                          <a:srgbClr val="FF0000"/>
                        </a:solidFill>
                        <a:latin typeface="Trebuchet MS"/>
                        <a:cs typeface="Trebuchet M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248920" marR="248920" algn="ctr">
                        <a:lnSpc>
                          <a:spcPct val="100000"/>
                        </a:lnSpc>
                      </a:pPr>
                      <a:r>
                        <a:rPr lang="fr-FR" sz="2800" cap="none" dirty="0">
                          <a:solidFill>
                            <a:srgbClr val="FF0000"/>
                          </a:solidFill>
                        </a:rPr>
                        <a:t>une voiture </a:t>
                      </a:r>
                      <a:endParaRPr sz="2400" dirty="0">
                        <a:solidFill>
                          <a:srgbClr val="FF0000"/>
                        </a:solidFill>
                        <a:latin typeface="Trebuchet MS"/>
                        <a:cs typeface="Trebuchet M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67005" marR="165100" indent="0" algn="ctr">
                        <a:lnSpc>
                          <a:spcPct val="100000"/>
                        </a:lnSpc>
                      </a:pPr>
                      <a:r>
                        <a:rPr lang="fr-FR" sz="2800" cap="none" dirty="0">
                          <a:solidFill>
                            <a:srgbClr val="FF0000"/>
                          </a:solidFill>
                        </a:rPr>
                        <a:t>une caisse </a:t>
                      </a:r>
                      <a:endParaRPr sz="2400" dirty="0">
                        <a:solidFill>
                          <a:srgbClr val="FF0000"/>
                        </a:solidFill>
                        <a:latin typeface="Trebuchet MS"/>
                        <a:cs typeface="Trebuchet MS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950723971"/>
                  </a:ext>
                </a:extLst>
              </a:tr>
              <a:tr h="1550937">
                <a:tc>
                  <a:txBody>
                    <a:bodyPr/>
                    <a:lstStyle/>
                    <a:p>
                      <a:pPr marL="93980" marR="95885" algn="ctr">
                        <a:lnSpc>
                          <a:spcPct val="100000"/>
                        </a:lnSpc>
                      </a:pPr>
                      <a:endParaRPr sz="18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48920" marR="248920" algn="ctr">
                        <a:lnSpc>
                          <a:spcPct val="100000"/>
                        </a:lnSpc>
                      </a:pPr>
                      <a:endParaRPr sz="18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67005" marR="165100" indent="0" algn="ctr">
                        <a:lnSpc>
                          <a:spcPct val="100000"/>
                        </a:lnSpc>
                      </a:pPr>
                      <a:endParaRPr sz="18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775008384"/>
                  </a:ext>
                </a:extLst>
              </a:tr>
            </a:tbl>
          </a:graphicData>
        </a:graphic>
      </p:graphicFrame>
      <p:pic>
        <p:nvPicPr>
          <p:cNvPr id="10" name="Image 9">
            <a:extLst>
              <a:ext uri="{FF2B5EF4-FFF2-40B4-BE49-F238E27FC236}">
                <a16:creationId xmlns:a16="http://schemas.microsoft.com/office/drawing/2014/main" id="{2C53589F-C9CD-470E-8117-B210751425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29062" y="4241683"/>
            <a:ext cx="1246798" cy="1246798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087B9317-5AEE-40D1-B7FF-3087B5F229B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7760" y="4279583"/>
            <a:ext cx="1676479" cy="1208898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1B940F91-B0A3-4EAA-B008-FAF6FE9698A0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14107" b="5138"/>
          <a:stretch/>
        </p:blipFill>
        <p:spPr>
          <a:xfrm>
            <a:off x="8691998" y="4161438"/>
            <a:ext cx="1789590" cy="1445187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DA7FBE06-E012-5A09-191A-63564D8F6BF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228551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51</TotalTime>
  <Words>391</Words>
  <Application>Microsoft Office PowerPoint</Application>
  <PresentationFormat>Grand écran</PresentationFormat>
  <Paragraphs>97</Paragraphs>
  <Slides>15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15</vt:i4>
      </vt:variant>
    </vt:vector>
  </HeadingPairs>
  <TitlesOfParts>
    <vt:vector size="21" baseType="lpstr">
      <vt:lpstr>Arial</vt:lpstr>
      <vt:lpstr>Calibri</vt:lpstr>
      <vt:lpstr>Calibri Light</vt:lpstr>
      <vt:lpstr>Century Gothic</vt:lpstr>
      <vt:lpstr>Trebuchet MS</vt:lpstr>
      <vt:lpstr>Thème Office</vt:lpstr>
      <vt:lpstr>Les niveaux de langue</vt:lpstr>
      <vt:lpstr>Présentation PowerPoint</vt:lpstr>
      <vt:lpstr>3 niveaux de langue</vt:lpstr>
      <vt:lpstr> ÉCRIS les 3 mots DANS LA BONNE colonne  une baraque – une maison - une demeure  </vt:lpstr>
      <vt:lpstr>ÉCRIS les 3 mots DANS LA BONNE colonne  Correction</vt:lpstr>
      <vt:lpstr>ÉCRIS les mots DANS LA BONNE colonne  un ouvrage – un bouquin – un livre</vt:lpstr>
      <vt:lpstr>ÉCRIS les mots DANS LA BONNE colonne  Correction </vt:lpstr>
      <vt:lpstr>ÉCRIS les mots DANS LA BONNE colonne  une voiture – une caisse – une automobile  </vt:lpstr>
      <vt:lpstr>ÉCRIS les mots DANS LA BONNE colonne  Correction</vt:lpstr>
      <vt:lpstr>ÉCRIS les mots DANS LA BONNE colonne  la trouille – l’effroi – la peur</vt:lpstr>
      <vt:lpstr>ÉCRIS les mots DANS LA BONNE colonne  Correction</vt:lpstr>
      <vt:lpstr>ÉCRIS les mots DANS LA BONNE colonne  se friter – se quereller – se disputer</vt:lpstr>
      <vt:lpstr>ÉCRIS les mots DANS LA BONNE colonne  Correction </vt:lpstr>
      <vt:lpstr>ÉCRIS les mots DANS LA BONNE colonne  un travail – une tâche – un boulot</vt:lpstr>
      <vt:lpstr>ÉCRIS les mots DANS LA BONNE colonne  Correction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24</cp:revision>
  <dcterms:created xsi:type="dcterms:W3CDTF">2021-07-17T07:25:24Z</dcterms:created>
  <dcterms:modified xsi:type="dcterms:W3CDTF">2022-08-06T20:37:35Z</dcterms:modified>
</cp:coreProperties>
</file>